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64" r:id="rId5"/>
    <p:sldId id="399" r:id="rId6"/>
    <p:sldId id="274" r:id="rId7"/>
    <p:sldId id="395" r:id="rId8"/>
    <p:sldId id="272" r:id="rId9"/>
    <p:sldId id="383" r:id="rId10"/>
    <p:sldId id="329" r:id="rId11"/>
    <p:sldId id="345" r:id="rId12"/>
    <p:sldId id="372" r:id="rId13"/>
    <p:sldId id="346" r:id="rId14"/>
    <p:sldId id="350" r:id="rId15"/>
    <p:sldId id="351" r:id="rId16"/>
    <p:sldId id="386" r:id="rId17"/>
    <p:sldId id="384" r:id="rId18"/>
    <p:sldId id="385" r:id="rId19"/>
    <p:sldId id="353" r:id="rId20"/>
    <p:sldId id="354" r:id="rId21"/>
    <p:sldId id="347" r:id="rId22"/>
    <p:sldId id="355" r:id="rId23"/>
    <p:sldId id="356" r:id="rId24"/>
    <p:sldId id="357" r:id="rId25"/>
    <p:sldId id="388" r:id="rId26"/>
    <p:sldId id="361" r:id="rId27"/>
    <p:sldId id="358" r:id="rId28"/>
    <p:sldId id="387" r:id="rId29"/>
    <p:sldId id="348" r:id="rId30"/>
    <p:sldId id="349" r:id="rId31"/>
    <p:sldId id="381" r:id="rId32"/>
    <p:sldId id="367" r:id="rId33"/>
    <p:sldId id="389" r:id="rId34"/>
    <p:sldId id="359" r:id="rId35"/>
    <p:sldId id="380" r:id="rId36"/>
    <p:sldId id="325" r:id="rId37"/>
    <p:sldId id="331" r:id="rId38"/>
    <p:sldId id="334" r:id="rId39"/>
    <p:sldId id="336" r:id="rId40"/>
    <p:sldId id="337" r:id="rId41"/>
    <p:sldId id="327" r:id="rId42"/>
    <p:sldId id="339" r:id="rId43"/>
    <p:sldId id="340" r:id="rId44"/>
    <p:sldId id="400" r:id="rId45"/>
    <p:sldId id="342" r:id="rId46"/>
    <p:sldId id="369" r:id="rId47"/>
    <p:sldId id="364" r:id="rId48"/>
    <p:sldId id="390" r:id="rId49"/>
    <p:sldId id="365" r:id="rId50"/>
    <p:sldId id="366" r:id="rId51"/>
    <p:sldId id="392" r:id="rId52"/>
    <p:sldId id="393" r:id="rId53"/>
    <p:sldId id="398" r:id="rId54"/>
    <p:sldId id="374" r:id="rId55"/>
    <p:sldId id="375" r:id="rId56"/>
    <p:sldId id="378" r:id="rId57"/>
    <p:sldId id="376" r:id="rId58"/>
    <p:sldId id="371" r:id="rId59"/>
    <p:sldId id="368" r:id="rId60"/>
    <p:sldId id="296" r:id="rId61"/>
    <p:sldId id="401" r:id="rId62"/>
    <p:sldId id="363" r:id="rId6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A3F6E-BEAA-244E-A08B-72581683E669}" v="66" dt="2023-12-01T07:50:09.215"/>
    <p1510:client id="{CBC6C89A-A18D-0D44-B9FB-17ACA8E7F02B}" v="1" dt="2023-12-01T13:40:19.5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7"/>
    <p:restoredTop sz="76122" autoAdjust="0"/>
  </p:normalViewPr>
  <p:slideViewPr>
    <p:cSldViewPr snapToGrid="0">
      <p:cViewPr varScale="1">
        <p:scale>
          <a:sx n="91" d="100"/>
          <a:sy n="91" d="100"/>
        </p:scale>
        <p:origin x="1648" y="184"/>
      </p:cViewPr>
      <p:guideLst/>
    </p:cSldViewPr>
  </p:slideViewPr>
  <p:notesTextViewPr>
    <p:cViewPr>
      <p:scale>
        <a:sx n="130" d="100"/>
        <a:sy n="13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3D00F-B1E3-4EAE-9513-0EB8F8603962}" type="datetimeFigureOut">
              <a:rPr lang="nl-BE" smtClean="0"/>
              <a:t>1/12/2023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DAF8A-338E-4F09-B1D5-7FEB71C33BE6}" type="slidenum">
              <a:rPr lang="nl-BE" smtClean="0"/>
              <a:t>‹nr.›</a:t>
            </a:fld>
            <a:endParaRPr lang="nl-BE"/>
          </a:p>
        </p:txBody>
      </p:sp>
    </p:spTree>
    <p:extLst>
      <p:ext uri="{BB962C8B-B14F-4D97-AF65-F5344CB8AC3E}">
        <p14:creationId xmlns:p14="http://schemas.microsoft.com/office/powerpoint/2010/main" val="756486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Dreef in </a:t>
            </a:r>
            <a:r>
              <a:rPr lang="nl-NL" dirty="0" err="1"/>
              <a:t>Alden</a:t>
            </a:r>
            <a:r>
              <a:rPr lang="nl-NL" dirty="0"/>
              <a:t> Biesen, Bilzen</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a:t>
            </a:fld>
            <a:endParaRPr lang="nl-BE"/>
          </a:p>
        </p:txBody>
      </p:sp>
    </p:spTree>
    <p:extLst>
      <p:ext uri="{BB962C8B-B14F-4D97-AF65-F5344CB8AC3E}">
        <p14:creationId xmlns:p14="http://schemas.microsoft.com/office/powerpoint/2010/main" val="273531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14</a:t>
            </a:fld>
            <a:endParaRPr lang="nl-BE"/>
          </a:p>
        </p:txBody>
      </p:sp>
    </p:spTree>
    <p:extLst>
      <p:ext uri="{BB962C8B-B14F-4D97-AF65-F5344CB8AC3E}">
        <p14:creationId xmlns:p14="http://schemas.microsoft.com/office/powerpoint/2010/main" val="118117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15</a:t>
            </a:fld>
            <a:endParaRPr lang="nl-BE"/>
          </a:p>
        </p:txBody>
      </p:sp>
    </p:spTree>
    <p:extLst>
      <p:ext uri="{BB962C8B-B14F-4D97-AF65-F5344CB8AC3E}">
        <p14:creationId xmlns:p14="http://schemas.microsoft.com/office/powerpoint/2010/main" val="412679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Scherpenheuvel – Brugge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16</a:t>
            </a:fld>
            <a:endParaRPr lang="nl-BE"/>
          </a:p>
        </p:txBody>
      </p:sp>
    </p:spTree>
    <p:extLst>
      <p:ext uri="{BB962C8B-B14F-4D97-AF65-F5344CB8AC3E}">
        <p14:creationId xmlns:p14="http://schemas.microsoft.com/office/powerpoint/2010/main" val="270346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Pairi</a:t>
            </a:r>
            <a:r>
              <a:rPr lang="nl-NL" dirty="0"/>
              <a:t> </a:t>
            </a:r>
            <a:r>
              <a:rPr lang="nl-NL" dirty="0" err="1"/>
              <a:t>daiza</a:t>
            </a:r>
            <a:r>
              <a:rPr lang="nl-NL" dirty="0"/>
              <a:t>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17</a:t>
            </a:fld>
            <a:endParaRPr lang="nl-BE"/>
          </a:p>
        </p:txBody>
      </p:sp>
    </p:spTree>
    <p:extLst>
      <p:ext uri="{BB962C8B-B14F-4D97-AF65-F5344CB8AC3E}">
        <p14:creationId xmlns:p14="http://schemas.microsoft.com/office/powerpoint/2010/main" val="395462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18</a:t>
            </a:fld>
            <a:endParaRPr lang="nl-BE"/>
          </a:p>
        </p:txBody>
      </p:sp>
    </p:spTree>
    <p:extLst>
      <p:ext uri="{BB962C8B-B14F-4D97-AF65-F5344CB8AC3E}">
        <p14:creationId xmlns:p14="http://schemas.microsoft.com/office/powerpoint/2010/main" val="230559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niet zo lang fetisjboom =&gt; 1985 nog niet </a:t>
            </a:r>
          </a:p>
          <a:p>
            <a:r>
              <a:rPr lang="nl-NL" dirty="0"/>
              <a:t>Koortsboom of lapjesboom </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19</a:t>
            </a:fld>
            <a:endParaRPr lang="nl-BE"/>
          </a:p>
        </p:txBody>
      </p:sp>
    </p:spTree>
    <p:extLst>
      <p:ext uri="{BB962C8B-B14F-4D97-AF65-F5344CB8AC3E}">
        <p14:creationId xmlns:p14="http://schemas.microsoft.com/office/powerpoint/2010/main" val="390521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Tjenenboom</a:t>
            </a:r>
            <a:endParaRPr lang="nl-NL" dirty="0"/>
          </a:p>
          <a:p>
            <a:r>
              <a:rPr lang="nl-NL" dirty="0"/>
              <a:t>Grens van kleine gemeenten</a:t>
            </a:r>
          </a:p>
          <a:p>
            <a:r>
              <a:rPr lang="nl-NL" dirty="0"/>
              <a:t>Boom met rechtspraak </a:t>
            </a:r>
          </a:p>
          <a:p>
            <a:r>
              <a:rPr lang="nl-NL" dirty="0" err="1"/>
              <a:t>Tjenne</a:t>
            </a:r>
            <a:r>
              <a:rPr lang="nl-NL" dirty="0"/>
              <a:t> 1676 veroordeelde heks onder de linde boom </a:t>
            </a:r>
          </a:p>
          <a:p>
            <a:r>
              <a:rPr lang="nl-NL" dirty="0"/>
              <a:t>SUBTIEL </a:t>
            </a:r>
          </a:p>
          <a:p>
            <a:r>
              <a:rPr lang="nl-NL" dirty="0"/>
              <a:t>Eind 19</a:t>
            </a:r>
            <a:r>
              <a:rPr lang="nl-NL" baseline="30000" dirty="0"/>
              <a:t>de</a:t>
            </a:r>
            <a:r>
              <a:rPr lang="nl-NL" dirty="0"/>
              <a:t> eeuw populier tot 1970 =&gt; tot nu Abeel </a:t>
            </a:r>
          </a:p>
          <a:p>
            <a:endParaRPr lang="nl-NL" dirty="0"/>
          </a:p>
          <a:p>
            <a:pPr algn="l"/>
            <a:r>
              <a:rPr lang="nl-BE" b="0" i="0" dirty="0">
                <a:solidFill>
                  <a:srgbClr val="202122"/>
                </a:solidFill>
                <a:effectLst/>
                <a:latin typeface="Arial" panose="020B0604020202020204" pitchFamily="34" charset="0"/>
              </a:rPr>
              <a:t>Oorspronkelijk stond hier een oude lindeboom. Onder deze boom werd Johanna Machiels, bijgenaamd Tjenne, in 1667 veroordeeld tot de brandstapel wegens vermeende hekserij na een proces van twee jaar. Men beschuldigde haar van </a:t>
            </a:r>
            <a:r>
              <a:rPr lang="nl-BE" b="0" i="1" dirty="0">
                <a:solidFill>
                  <a:srgbClr val="202122"/>
                </a:solidFill>
                <a:effectLst/>
                <a:latin typeface="Arial" panose="020B0604020202020204" pitchFamily="34" charset="0"/>
              </a:rPr>
              <a:t>kwaaie daden</a:t>
            </a:r>
            <a:r>
              <a:rPr lang="nl-BE" b="0" i="0" dirty="0">
                <a:solidFill>
                  <a:srgbClr val="202122"/>
                </a:solidFill>
                <a:effectLst/>
                <a:latin typeface="Arial" panose="020B0604020202020204" pitchFamily="34" charset="0"/>
              </a:rPr>
              <a:t> en zag in haar de verpersoonlijking van duistere machten. Het vonnis werd op deze plaats ten uitvoer gebracht.</a:t>
            </a:r>
          </a:p>
          <a:p>
            <a:pPr algn="l"/>
            <a:r>
              <a:rPr lang="nl-BE" b="0" i="0" dirty="0">
                <a:solidFill>
                  <a:srgbClr val="202122"/>
                </a:solidFill>
                <a:effectLst/>
                <a:latin typeface="Arial" panose="020B0604020202020204" pitchFamily="34" charset="0"/>
              </a:rPr>
              <a:t>De boom had in 1888 een omtrek van 5,6 meter en de kruin had een doorsnede van 16 meter.</a:t>
            </a:r>
          </a:p>
          <a:p>
            <a:pPr algn="l"/>
            <a:r>
              <a:rPr lang="nl-BE" b="0" i="0" dirty="0">
                <a:solidFill>
                  <a:srgbClr val="202122"/>
                </a:solidFill>
                <a:effectLst/>
                <a:latin typeface="Arial" panose="020B0604020202020204" pitchFamily="34" charset="0"/>
              </a:rPr>
              <a:t>Einde 19e eeuw stierf de linde, en een populier, die in de nabijheid groeide, werd de tweede Tjenneboom. In de zomer van 1945 werd deze boom door de bliksem getroffen en gespleten. In 1960 werd de boom door toedoen van kwajongens verbrand.</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20</a:t>
            </a:fld>
            <a:endParaRPr lang="nl-BE"/>
          </a:p>
        </p:txBody>
      </p:sp>
    </p:spTree>
    <p:extLst>
      <p:ext uri="{BB962C8B-B14F-4D97-AF65-F5344CB8AC3E}">
        <p14:creationId xmlns:p14="http://schemas.microsoft.com/office/powerpoint/2010/main" val="4239087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Bommershoven</a:t>
            </a:r>
            <a:r>
              <a:rPr lang="nl-NL" dirty="0"/>
              <a:t>, Borgloon</a:t>
            </a:r>
          </a:p>
          <a:p>
            <a:r>
              <a:rPr lang="nl-NL" dirty="0"/>
              <a:t>3 bomen; pleintje oorlogsmonument WO 1, van bij aanleg van het monument of vroeger, linde, paardenkastanje, eik</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21</a:t>
            </a:fld>
            <a:endParaRPr lang="nl-BE"/>
          </a:p>
        </p:txBody>
      </p:sp>
    </p:spTree>
    <p:extLst>
      <p:ext uri="{BB962C8B-B14F-4D97-AF65-F5344CB8AC3E}">
        <p14:creationId xmlns:p14="http://schemas.microsoft.com/office/powerpoint/2010/main" val="22722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Koning Willem Alexander = Koningslinde gezet omwille van kroning  30 april 2013, Maastricht, bijhorend hekwerk</a:t>
            </a:r>
          </a:p>
          <a:p>
            <a:r>
              <a:rPr lang="nl-NL" dirty="0"/>
              <a:t>Het is geen koningslinde </a:t>
            </a:r>
            <a:r>
              <a:rPr lang="nl-NL" dirty="0" err="1"/>
              <a:t>Tilia</a:t>
            </a:r>
            <a:r>
              <a:rPr lang="nl-NL" dirty="0"/>
              <a:t> x </a:t>
            </a:r>
            <a:r>
              <a:rPr lang="nl-NL" dirty="0" err="1"/>
              <a:t>europaea</a:t>
            </a:r>
            <a:r>
              <a:rPr lang="nl-NL" dirty="0"/>
              <a:t> ‘</a:t>
            </a:r>
            <a:r>
              <a:rPr lang="nl-NL" dirty="0" err="1"/>
              <a:t>Pallida</a:t>
            </a:r>
            <a:r>
              <a:rPr lang="nl-NL" dirty="0"/>
              <a:t>’</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22</a:t>
            </a:fld>
            <a:endParaRPr lang="nl-BE"/>
          </a:p>
        </p:txBody>
      </p:sp>
    </p:spTree>
    <p:extLst>
      <p:ext uri="{BB962C8B-B14F-4D97-AF65-F5344CB8AC3E}">
        <p14:creationId xmlns:p14="http://schemas.microsoft.com/office/powerpoint/2010/main" val="30135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Hoekboom als een vorm van communicatie. Vb in een bos van een graaf, hertog, …. Dan diende de boom om aan de bewoners van een dorp aan te geven van welke hoekboom tot welke hoekboom ze mochten sprokkelen of hout hakken als brandhout en geriefhout. Elke dag was immers hout nodig om te kunnen koken en in de winter om te kunnen verwarmen. Er was niet veel hout, want akkerlanden moesten dienen voor voedselproductie (opbrengsten waren- nog laag ). De hoekbomen bleven staan en waren dikker. Het bos schoot terug op, maar de hoekbomen bleven duidelijk herkenbaar. </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23</a:t>
            </a:fld>
            <a:endParaRPr lang="nl-BE"/>
          </a:p>
        </p:txBody>
      </p:sp>
    </p:spTree>
    <p:extLst>
      <p:ext uri="{BB962C8B-B14F-4D97-AF65-F5344CB8AC3E}">
        <p14:creationId xmlns:p14="http://schemas.microsoft.com/office/powerpoint/2010/main" val="3695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a:t>
            </a:fld>
            <a:endParaRPr lang="nl-BE"/>
          </a:p>
        </p:txBody>
      </p:sp>
    </p:spTree>
    <p:extLst>
      <p:ext uri="{BB962C8B-B14F-4D97-AF65-F5344CB8AC3E}">
        <p14:creationId xmlns:p14="http://schemas.microsoft.com/office/powerpoint/2010/main" val="2156888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Begraafplaats Maastricht aan de Tongerseweg. Chamaecyparislaan</a:t>
            </a:r>
          </a:p>
          <a:p>
            <a:r>
              <a:rPr lang="nl-BE" dirty="0"/>
              <a:t>Konigsallee in Dusseldorf, chique straat, paardenkastanje, nu stilaan zilverlinde</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27</a:t>
            </a:fld>
            <a:endParaRPr lang="nl-BE"/>
          </a:p>
        </p:txBody>
      </p:sp>
    </p:spTree>
    <p:extLst>
      <p:ext uri="{BB962C8B-B14F-4D97-AF65-F5344CB8AC3E}">
        <p14:creationId xmlns:p14="http://schemas.microsoft.com/office/powerpoint/2010/main" val="97323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Normandië, marktboom, Taxus. Meerdere functies, o.a. rechtspraak</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28</a:t>
            </a:fld>
            <a:endParaRPr lang="nl-BE"/>
          </a:p>
        </p:txBody>
      </p:sp>
    </p:spTree>
    <p:extLst>
      <p:ext uri="{BB962C8B-B14F-4D97-AF65-F5344CB8AC3E}">
        <p14:creationId xmlns:p14="http://schemas.microsoft.com/office/powerpoint/2010/main" val="2346835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29</a:t>
            </a:fld>
            <a:endParaRPr lang="nl-BE"/>
          </a:p>
        </p:txBody>
      </p:sp>
    </p:spTree>
    <p:extLst>
      <p:ext uri="{BB962C8B-B14F-4D97-AF65-F5344CB8AC3E}">
        <p14:creationId xmlns:p14="http://schemas.microsoft.com/office/powerpoint/2010/main" val="4058003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30</a:t>
            </a:fld>
            <a:endParaRPr lang="nl-BE"/>
          </a:p>
        </p:txBody>
      </p:sp>
    </p:spTree>
    <p:extLst>
      <p:ext uri="{BB962C8B-B14F-4D97-AF65-F5344CB8AC3E}">
        <p14:creationId xmlns:p14="http://schemas.microsoft.com/office/powerpoint/2010/main" val="1315087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0063B7"/>
                </a:solidFill>
                <a:effectLst/>
                <a:latin typeface="Arial" panose="020B0604020202020204" pitchFamily="34" charset="0"/>
              </a:rPr>
              <a:t>In 1998 zijn 13 Vlaamse begijnhoven, in: Brugge, Dendermonde, Diest, Gent (Ter Hoyen en Sint-Amandsberg), Hoogstraten, Kortrijk, Leuven, Lier, Mechelen, Sint-Truiden, Tongeren en Turnhout als werelderfgoed erkend. De begijnhoven zijn opgericht vanaf de 13e eeuw, voor vrouwen die ‘samen in afzondering’ een godvruchtig leven wilden leiden, zonder een kloostergelofte af te leggen. De begijnhoven bloeiden vooral in de Lage Landen. Ze vormen vandaag nog altijd vaak eilandjes in het stedelijke weefsel, die getuigen van de fascinerende traditie van de begijnen. (bron https://www.unesco-vlaanderen.be/unesco-in-vlaanderen/werelderfgoed/begijnhoven ) </a:t>
            </a:r>
          </a:p>
          <a:p>
            <a:r>
              <a:rPr lang="nl-BE" b="0" i="0" dirty="0">
                <a:solidFill>
                  <a:srgbClr val="0063B7"/>
                </a:solidFill>
                <a:effectLst/>
                <a:latin typeface="Arial" panose="020B0604020202020204" pitchFamily="34" charset="0"/>
              </a:rPr>
              <a:t>En hier bijkomende info https://www.okv.be/artikel/begijnhoven-vlaanderen of te verkrijgen bij Dirk Laporte</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34</a:t>
            </a:fld>
            <a:endParaRPr lang="nl-BE"/>
          </a:p>
        </p:txBody>
      </p:sp>
    </p:spTree>
    <p:extLst>
      <p:ext uri="{BB962C8B-B14F-4D97-AF65-F5344CB8AC3E}">
        <p14:creationId xmlns:p14="http://schemas.microsoft.com/office/powerpoint/2010/main" val="1528775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36</a:t>
            </a:fld>
            <a:endParaRPr lang="nl-BE"/>
          </a:p>
        </p:txBody>
      </p:sp>
    </p:spTree>
    <p:extLst>
      <p:ext uri="{BB962C8B-B14F-4D97-AF65-F5344CB8AC3E}">
        <p14:creationId xmlns:p14="http://schemas.microsoft.com/office/powerpoint/2010/main" val="1860101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37</a:t>
            </a:fld>
            <a:endParaRPr lang="nl-BE"/>
          </a:p>
        </p:txBody>
      </p:sp>
    </p:spTree>
    <p:extLst>
      <p:ext uri="{BB962C8B-B14F-4D97-AF65-F5344CB8AC3E}">
        <p14:creationId xmlns:p14="http://schemas.microsoft.com/office/powerpoint/2010/main" val="1574922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Hasselt, manufactuur ceramique 1890- 1954</a:t>
            </a:r>
          </a:p>
          <a:p>
            <a:r>
              <a:rPr lang="nl-BE" dirty="0"/>
              <a:t>Afbraak 1972, bouw bibliotheek</a:t>
            </a:r>
          </a:p>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38</a:t>
            </a:fld>
            <a:endParaRPr lang="nl-BE"/>
          </a:p>
        </p:txBody>
      </p:sp>
    </p:spTree>
    <p:extLst>
      <p:ext uri="{BB962C8B-B14F-4D97-AF65-F5344CB8AC3E}">
        <p14:creationId xmlns:p14="http://schemas.microsoft.com/office/powerpoint/2010/main" val="337384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41</a:t>
            </a:fld>
            <a:endParaRPr lang="nl-BE"/>
          </a:p>
        </p:txBody>
      </p:sp>
    </p:spTree>
    <p:extLst>
      <p:ext uri="{BB962C8B-B14F-4D97-AF65-F5344CB8AC3E}">
        <p14:creationId xmlns:p14="http://schemas.microsoft.com/office/powerpoint/2010/main" val="3354989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42</a:t>
            </a:fld>
            <a:endParaRPr lang="nl-BE"/>
          </a:p>
        </p:txBody>
      </p:sp>
    </p:spTree>
    <p:extLst>
      <p:ext uri="{BB962C8B-B14F-4D97-AF65-F5344CB8AC3E}">
        <p14:creationId xmlns:p14="http://schemas.microsoft.com/office/powerpoint/2010/main" val="190331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Suske en </a:t>
            </a:r>
            <a:r>
              <a:rPr lang="nl-NL" dirty="0" err="1"/>
              <a:t>Wiske</a:t>
            </a:r>
            <a:r>
              <a:rPr lang="nl-NL" dirty="0"/>
              <a:t> boeken hebben invloed gehad op de richting van de carrière, nl. Groen en Geschiedenis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3</a:t>
            </a:fld>
            <a:endParaRPr lang="nl-BE"/>
          </a:p>
        </p:txBody>
      </p:sp>
    </p:spTree>
    <p:extLst>
      <p:ext uri="{BB962C8B-B14F-4D97-AF65-F5344CB8AC3E}">
        <p14:creationId xmlns:p14="http://schemas.microsoft.com/office/powerpoint/2010/main" val="1731829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vb. websites van Terra </a:t>
            </a:r>
            <a:r>
              <a:rPr lang="nl-BE" dirty="0" err="1"/>
              <a:t>Nostra</a:t>
            </a:r>
            <a:r>
              <a:rPr lang="nl-BE" dirty="0"/>
              <a:t> en De Beer en De Vos</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43</a:t>
            </a:fld>
            <a:endParaRPr lang="nl-BE"/>
          </a:p>
        </p:txBody>
      </p:sp>
    </p:spTree>
    <p:extLst>
      <p:ext uri="{BB962C8B-B14F-4D97-AF65-F5344CB8AC3E}">
        <p14:creationId xmlns:p14="http://schemas.microsoft.com/office/powerpoint/2010/main" val="1570226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44</a:t>
            </a:fld>
            <a:endParaRPr lang="nl-BE"/>
          </a:p>
        </p:txBody>
      </p:sp>
    </p:spTree>
    <p:extLst>
      <p:ext uri="{BB962C8B-B14F-4D97-AF65-F5344CB8AC3E}">
        <p14:creationId xmlns:p14="http://schemas.microsoft.com/office/powerpoint/2010/main" val="1839332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45</a:t>
            </a:fld>
            <a:endParaRPr lang="nl-BE"/>
          </a:p>
        </p:txBody>
      </p:sp>
    </p:spTree>
    <p:extLst>
      <p:ext uri="{BB962C8B-B14F-4D97-AF65-F5344CB8AC3E}">
        <p14:creationId xmlns:p14="http://schemas.microsoft.com/office/powerpoint/2010/main" val="3282318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46</a:t>
            </a:fld>
            <a:endParaRPr lang="nl-BE"/>
          </a:p>
        </p:txBody>
      </p:sp>
    </p:spTree>
    <p:extLst>
      <p:ext uri="{BB962C8B-B14F-4D97-AF65-F5344CB8AC3E}">
        <p14:creationId xmlns:p14="http://schemas.microsoft.com/office/powerpoint/2010/main" val="337707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47</a:t>
            </a:fld>
            <a:endParaRPr lang="nl-BE"/>
          </a:p>
        </p:txBody>
      </p:sp>
    </p:spTree>
    <p:extLst>
      <p:ext uri="{BB962C8B-B14F-4D97-AF65-F5344CB8AC3E}">
        <p14:creationId xmlns:p14="http://schemas.microsoft.com/office/powerpoint/2010/main" val="4057976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Nieuw aangelegde dreef in Antwerpen, in samenspraak met AoE </a:t>
            </a:r>
          </a:p>
          <a:p>
            <a:endParaRPr lang="nl-BE" dirty="0"/>
          </a:p>
          <a:p>
            <a:r>
              <a:rPr lang="nl-BE" dirty="0"/>
              <a:t>Soms is het nodig om rigoreus te werk te gaan en een dreef in het geheel te vervangen.</a:t>
            </a:r>
          </a:p>
          <a:p>
            <a:r>
              <a:rPr lang="nl-BE" dirty="0"/>
              <a:t>Gaston Bergmansdreef, Antwerpen Merksem. Dreef naar Boeckenborgh park</a:t>
            </a:r>
          </a:p>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48</a:t>
            </a:fld>
            <a:endParaRPr lang="nl-BE"/>
          </a:p>
        </p:txBody>
      </p:sp>
    </p:spTree>
    <p:extLst>
      <p:ext uri="{BB962C8B-B14F-4D97-AF65-F5344CB8AC3E}">
        <p14:creationId xmlns:p14="http://schemas.microsoft.com/office/powerpoint/2010/main" val="1409501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Oude begraafplaats in Hasselt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49</a:t>
            </a:fld>
            <a:endParaRPr lang="nl-BE"/>
          </a:p>
        </p:txBody>
      </p:sp>
    </p:spTree>
    <p:extLst>
      <p:ext uri="{BB962C8B-B14F-4D97-AF65-F5344CB8AC3E}">
        <p14:creationId xmlns:p14="http://schemas.microsoft.com/office/powerpoint/2010/main" val="3663545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50</a:t>
            </a:fld>
            <a:endParaRPr lang="nl-BE"/>
          </a:p>
        </p:txBody>
      </p:sp>
    </p:spTree>
    <p:extLst>
      <p:ext uri="{BB962C8B-B14F-4D97-AF65-F5344CB8AC3E}">
        <p14:creationId xmlns:p14="http://schemas.microsoft.com/office/powerpoint/2010/main" val="1397969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51</a:t>
            </a:fld>
            <a:endParaRPr lang="nl-BE"/>
          </a:p>
        </p:txBody>
      </p:sp>
    </p:spTree>
    <p:extLst>
      <p:ext uri="{BB962C8B-B14F-4D97-AF65-F5344CB8AC3E}">
        <p14:creationId xmlns:p14="http://schemas.microsoft.com/office/powerpoint/2010/main" val="146279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Bekstraat Hasselt</a:t>
            </a:r>
          </a:p>
          <a:p>
            <a:r>
              <a:rPr lang="nl-BE" dirty="0"/>
              <a:t>Holle weg </a:t>
            </a:r>
          </a:p>
          <a:p>
            <a:r>
              <a:rPr lang="nl-BE" dirty="0"/>
              <a:t>Geen echte trage weg meer, nu voorzien op autoverkeer, maar de bomen zijn wel gebleven</a:t>
            </a:r>
          </a:p>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52</a:t>
            </a:fld>
            <a:endParaRPr lang="nl-BE"/>
          </a:p>
        </p:txBody>
      </p:sp>
    </p:spTree>
    <p:extLst>
      <p:ext uri="{BB962C8B-B14F-4D97-AF65-F5344CB8AC3E}">
        <p14:creationId xmlns:p14="http://schemas.microsoft.com/office/powerpoint/2010/main" val="30493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Grootgebracht op een oude boerderij waar vroeger een radenmaker woonde. </a:t>
            </a:r>
          </a:p>
          <a:p>
            <a:r>
              <a:rPr lang="nl-NL" dirty="0"/>
              <a:t>Dat verklaart de bomen rondom de boerderij =&gt; aanplant afgestemd op de houtsoorten die ze nodig hadden om raden (wielen) te maken.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4</a:t>
            </a:fld>
            <a:endParaRPr lang="nl-BE"/>
          </a:p>
        </p:txBody>
      </p:sp>
    </p:spTree>
    <p:extLst>
      <p:ext uri="{BB962C8B-B14F-4D97-AF65-F5344CB8AC3E}">
        <p14:creationId xmlns:p14="http://schemas.microsoft.com/office/powerpoint/2010/main" val="938282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53</a:t>
            </a:fld>
            <a:endParaRPr lang="nl-BE"/>
          </a:p>
        </p:txBody>
      </p:sp>
    </p:spTree>
    <p:extLst>
      <p:ext uri="{BB962C8B-B14F-4D97-AF65-F5344CB8AC3E}">
        <p14:creationId xmlns:p14="http://schemas.microsoft.com/office/powerpoint/2010/main" val="196700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Antwerpen, leien, aan stadspark</a:t>
            </a:r>
          </a:p>
          <a:p>
            <a:r>
              <a:rPr lang="nl-BE" dirty="0"/>
              <a:t>Hazelaren aan kasteel van Heers</a:t>
            </a:r>
          </a:p>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54</a:t>
            </a:fld>
            <a:endParaRPr lang="nl-BE"/>
          </a:p>
        </p:txBody>
      </p:sp>
    </p:spTree>
    <p:extLst>
      <p:ext uri="{BB962C8B-B14F-4D97-AF65-F5344CB8AC3E}">
        <p14:creationId xmlns:p14="http://schemas.microsoft.com/office/powerpoint/2010/main" val="4238914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55</a:t>
            </a:fld>
            <a:endParaRPr lang="nl-BE"/>
          </a:p>
        </p:txBody>
      </p:sp>
    </p:spTree>
    <p:extLst>
      <p:ext uri="{BB962C8B-B14F-4D97-AF65-F5344CB8AC3E}">
        <p14:creationId xmlns:p14="http://schemas.microsoft.com/office/powerpoint/2010/main" val="724293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Roeselare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56</a:t>
            </a:fld>
            <a:endParaRPr lang="nl-BE"/>
          </a:p>
        </p:txBody>
      </p:sp>
    </p:spTree>
    <p:extLst>
      <p:ext uri="{BB962C8B-B14F-4D97-AF65-F5344CB8AC3E}">
        <p14:creationId xmlns:p14="http://schemas.microsoft.com/office/powerpoint/2010/main" val="1501363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https</a:t>
            </a:r>
            <a:r>
              <a:rPr lang="nl-NL" dirty="0"/>
              <a:t>://</a:t>
            </a:r>
            <a:r>
              <a:rPr lang="nl-NL" dirty="0" err="1"/>
              <a:t>www.facebook.com</a:t>
            </a:r>
            <a:r>
              <a:rPr lang="nl-NL" dirty="0"/>
              <a:t>/1777302469238304/</a:t>
            </a:r>
            <a:r>
              <a:rPr lang="nl-NL" dirty="0" err="1"/>
              <a:t>posts</a:t>
            </a:r>
            <a:r>
              <a:rPr lang="nl-NL" dirty="0"/>
              <a:t>/julia-butterfly-hill-american-activist-known-for-having-lived-in-a-redwood-tree-/2456102171358327/</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738 dagen in Sequoia 1997-1999</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57</a:t>
            </a:fld>
            <a:endParaRPr lang="nl-BE"/>
          </a:p>
        </p:txBody>
      </p:sp>
    </p:spTree>
    <p:extLst>
      <p:ext uri="{BB962C8B-B14F-4D97-AF65-F5344CB8AC3E}">
        <p14:creationId xmlns:p14="http://schemas.microsoft.com/office/powerpoint/2010/main" val="858899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58</a:t>
            </a:fld>
            <a:endParaRPr lang="nl-BE"/>
          </a:p>
        </p:txBody>
      </p:sp>
    </p:spTree>
    <p:extLst>
      <p:ext uri="{BB962C8B-B14F-4D97-AF65-F5344CB8AC3E}">
        <p14:creationId xmlns:p14="http://schemas.microsoft.com/office/powerpoint/2010/main" val="1283574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59</a:t>
            </a:fld>
            <a:endParaRPr lang="nl-BE"/>
          </a:p>
        </p:txBody>
      </p:sp>
    </p:spTree>
    <p:extLst>
      <p:ext uri="{BB962C8B-B14F-4D97-AF65-F5344CB8AC3E}">
        <p14:creationId xmlns:p14="http://schemas.microsoft.com/office/powerpoint/2010/main" val="201039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202122"/>
                </a:solidFill>
                <a:effectLst/>
                <a:latin typeface="Arial" panose="020B0604020202020204" pitchFamily="34" charset="0"/>
              </a:rPr>
              <a:t>Een </a:t>
            </a:r>
            <a:r>
              <a:rPr lang="nl-BE" b="1" i="0" dirty="0">
                <a:solidFill>
                  <a:srgbClr val="202122"/>
                </a:solidFill>
                <a:effectLst/>
                <a:latin typeface="Arial" panose="020B0604020202020204" pitchFamily="34" charset="0"/>
              </a:rPr>
              <a:t>thesaurus</a:t>
            </a:r>
            <a:r>
              <a:rPr lang="nl-BE" b="0" i="0" dirty="0">
                <a:solidFill>
                  <a:srgbClr val="202122"/>
                </a:solidFill>
                <a:effectLst/>
                <a:latin typeface="Arial" panose="020B0604020202020204" pitchFamily="34" charset="0"/>
              </a:rPr>
              <a:t> is een naslagwerk met de exacte woorden voor een voorwerp (een bepaalde vakterm)</a:t>
            </a:r>
          </a:p>
          <a:p>
            <a:endParaRPr lang="nl-BE" b="0" i="0" dirty="0">
              <a:solidFill>
                <a:srgbClr val="202122"/>
              </a:solidFill>
              <a:effectLst/>
              <a:latin typeface="Arial" panose="020B0604020202020204" pitchFamily="34" charset="0"/>
            </a:endParaRPr>
          </a:p>
          <a:p>
            <a:r>
              <a:rPr lang="nl-NL" dirty="0"/>
              <a:t>Klasseren + benoemen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7</a:t>
            </a:fld>
            <a:endParaRPr lang="nl-BE"/>
          </a:p>
        </p:txBody>
      </p:sp>
    </p:spTree>
    <p:extLst>
      <p:ext uri="{BB962C8B-B14F-4D97-AF65-F5344CB8AC3E}">
        <p14:creationId xmlns:p14="http://schemas.microsoft.com/office/powerpoint/2010/main" val="409509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a:solidFill>
                  <a:srgbClr val="666666"/>
                </a:solidFill>
                <a:effectLst/>
                <a:latin typeface="FlandersArtSans-Bold"/>
              </a:rPr>
              <a:t>Casino van Hasselt 1846</a:t>
            </a:r>
          </a:p>
          <a:p>
            <a:r>
              <a:rPr lang="nl-BE" b="1" i="0" dirty="0">
                <a:solidFill>
                  <a:srgbClr val="666666"/>
                </a:solidFill>
                <a:effectLst/>
                <a:latin typeface="FlandersArtSans-Bold"/>
              </a:rPr>
              <a:t>Achtertuin trefpunt zomerse feesten NU: kantoor </a:t>
            </a:r>
            <a:endParaRPr lang="nl-NL"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8</a:t>
            </a:fld>
            <a:endParaRPr lang="nl-BE"/>
          </a:p>
        </p:txBody>
      </p:sp>
    </p:spTree>
    <p:extLst>
      <p:ext uri="{BB962C8B-B14F-4D97-AF65-F5344CB8AC3E}">
        <p14:creationId xmlns:p14="http://schemas.microsoft.com/office/powerpoint/2010/main" val="256386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Retie </a:t>
            </a:r>
          </a:p>
          <a:p>
            <a:r>
              <a:rPr lang="nl-NL" dirty="0"/>
              <a:t>1332 geplant als vrijheidsboom – afsplitsing van Geel </a:t>
            </a:r>
          </a:p>
          <a:p>
            <a:r>
              <a:rPr lang="nl-NL" dirty="0"/>
              <a:t>1652: melding van de boom in bronnen: volgens Germaans gebruik: Gerechtslinde </a:t>
            </a:r>
          </a:p>
          <a:p>
            <a:r>
              <a:rPr lang="nl-NL" dirty="0"/>
              <a:t>3 etages: symbool: </a:t>
            </a:r>
          </a:p>
          <a:p>
            <a:r>
              <a:rPr lang="nl-NL" dirty="0"/>
              <a:t>- onderste = volk </a:t>
            </a:r>
          </a:p>
          <a:p>
            <a:r>
              <a:rPr lang="nl-NL" dirty="0"/>
              <a:t>- middelste = kerkelijke macht en adel</a:t>
            </a:r>
          </a:p>
          <a:p>
            <a:r>
              <a:rPr lang="nl-NL" dirty="0"/>
              <a:t>- bovenste = god </a:t>
            </a:r>
          </a:p>
          <a:p>
            <a:r>
              <a:rPr lang="nl-NL" dirty="0"/>
              <a:t>Schepenbank + jaargeding vond hier plaats =&gt; tot er een gemeentehuis kwam. </a:t>
            </a:r>
            <a:r>
              <a:rPr lang="nl-BE" b="0" i="0" dirty="0">
                <a:solidFill>
                  <a:srgbClr val="202122"/>
                </a:solidFill>
                <a:effectLst/>
                <a:latin typeface="Arial" panose="020B0604020202020204" pitchFamily="34" charset="0"/>
              </a:rPr>
              <a:t>Een </a:t>
            </a:r>
            <a:r>
              <a:rPr lang="nl-BE" b="1" i="0" dirty="0">
                <a:solidFill>
                  <a:srgbClr val="202122"/>
                </a:solidFill>
                <a:effectLst/>
                <a:latin typeface="Arial" panose="020B0604020202020204" pitchFamily="34" charset="0"/>
              </a:rPr>
              <a:t>jaargeding</a:t>
            </a:r>
            <a:r>
              <a:rPr lang="nl-BE" b="0" i="0" dirty="0">
                <a:solidFill>
                  <a:srgbClr val="202122"/>
                </a:solidFill>
                <a:effectLst/>
                <a:latin typeface="Arial" panose="020B0604020202020204" pitchFamily="34" charset="0"/>
              </a:rPr>
              <a:t> was in de Middeleeuwen een jaarlijkse vergadering van alle volwassen mannelijke inwoners van een dorp, waarbij de burgemeester rekenschap diende af te leggen (de rekeningen voorleggen) en een nieuwe burgemeester werd verkozen.</a:t>
            </a:r>
            <a:endParaRPr lang="nl-NL" dirty="0"/>
          </a:p>
          <a:p>
            <a:r>
              <a:rPr lang="nl-NL" dirty="0"/>
              <a:t>Nijmegen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11</a:t>
            </a:fld>
            <a:endParaRPr lang="nl-BE"/>
          </a:p>
        </p:txBody>
      </p:sp>
    </p:spTree>
    <p:extLst>
      <p:ext uri="{BB962C8B-B14F-4D97-AF65-F5344CB8AC3E}">
        <p14:creationId xmlns:p14="http://schemas.microsoft.com/office/powerpoint/2010/main" val="547527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12</a:t>
            </a:fld>
            <a:endParaRPr lang="nl-BE"/>
          </a:p>
        </p:txBody>
      </p:sp>
    </p:spTree>
    <p:extLst>
      <p:ext uri="{BB962C8B-B14F-4D97-AF65-F5344CB8AC3E}">
        <p14:creationId xmlns:p14="http://schemas.microsoft.com/office/powerpoint/2010/main" val="137621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r>
              <a:rPr lang="nl-NL" dirty="0" err="1"/>
              <a:t>LEI”lindes</a:t>
            </a:r>
            <a:r>
              <a:rPr lang="nl-NL" dirty="0"/>
              <a:t> =&gt; meer gaan lijken op gekandelaarde bomen </a:t>
            </a:r>
          </a:p>
        </p:txBody>
      </p:sp>
      <p:sp>
        <p:nvSpPr>
          <p:cNvPr id="4" name="Tijdelijke aanduiding voor dianummer 3"/>
          <p:cNvSpPr>
            <a:spLocks noGrp="1"/>
          </p:cNvSpPr>
          <p:nvPr>
            <p:ph type="sldNum" sz="quarter" idx="5"/>
          </p:nvPr>
        </p:nvSpPr>
        <p:spPr/>
        <p:txBody>
          <a:bodyPr/>
          <a:lstStyle/>
          <a:p>
            <a:fld id="{A93DAF8A-338E-4F09-B1D5-7FEB71C33BE6}" type="slidenum">
              <a:rPr lang="nl-BE" smtClean="0"/>
              <a:t>13</a:t>
            </a:fld>
            <a:endParaRPr lang="nl-BE"/>
          </a:p>
        </p:txBody>
      </p:sp>
    </p:spTree>
    <p:extLst>
      <p:ext uri="{BB962C8B-B14F-4D97-AF65-F5344CB8AC3E}">
        <p14:creationId xmlns:p14="http://schemas.microsoft.com/office/powerpoint/2010/main" val="1983317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2">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FC96D-75AE-4274-843B-AD28C560FE8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161A18E-3B0B-4140-93F1-B61D024748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7FCEF24-45D9-47A5-9C29-0DA4C142A006}"/>
              </a:ext>
            </a:extLst>
          </p:cNvPr>
          <p:cNvSpPr>
            <a:spLocks noGrp="1"/>
          </p:cNvSpPr>
          <p:nvPr>
            <p:ph type="dt" sz="half" idx="10"/>
          </p:nvPr>
        </p:nvSpPr>
        <p:spPr>
          <a:xfrm>
            <a:off x="1524000" y="6356350"/>
            <a:ext cx="2407298" cy="365125"/>
          </a:xfrm>
        </p:spPr>
        <p:txBody>
          <a:bodyPr/>
          <a:lstStyle/>
          <a:p>
            <a:fld id="{04A48C8C-6AC0-436E-8226-8CC53D7AAF87}" type="datetime1">
              <a:rPr lang="nl-BE" smtClean="0"/>
              <a:t>1/12/2023</a:t>
            </a:fld>
            <a:endParaRPr lang="nl-BE"/>
          </a:p>
        </p:txBody>
      </p:sp>
      <p:sp>
        <p:nvSpPr>
          <p:cNvPr id="5" name="Tijdelijke aanduiding voor voettekst 4">
            <a:extLst>
              <a:ext uri="{FF2B5EF4-FFF2-40B4-BE49-F238E27FC236}">
                <a16:creationId xmlns:a16="http://schemas.microsoft.com/office/drawing/2014/main" id="{DDEBBCB2-FB3F-4E8F-80EC-B75487E7A8C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9135DB9-7680-43B7-BD0C-B2C39E689794}"/>
              </a:ext>
            </a:extLst>
          </p:cNvPr>
          <p:cNvSpPr>
            <a:spLocks noGrp="1"/>
          </p:cNvSpPr>
          <p:nvPr>
            <p:ph type="sldNum" sz="quarter" idx="12"/>
          </p:nvPr>
        </p:nvSpPr>
        <p:spPr>
          <a:xfrm>
            <a:off x="8260702" y="6356350"/>
            <a:ext cx="2407298" cy="365125"/>
          </a:xfrm>
        </p:spPr>
        <p:txBody>
          <a:bodyPr/>
          <a:lstStyle/>
          <a:p>
            <a:fld id="{329EED06-3116-475B-ADDE-59B3EA996D70}" type="slidenum">
              <a:rPr lang="nl-BE" smtClean="0"/>
              <a:t>‹nr.›</a:t>
            </a:fld>
            <a:endParaRPr lang="nl-BE"/>
          </a:p>
        </p:txBody>
      </p:sp>
      <p:pic>
        <p:nvPicPr>
          <p:cNvPr id="8" name="Afbeelding 7" descr="Afbeelding met huiskat&#10;&#10;Automatisch gegenereerde beschrijving">
            <a:extLst>
              <a:ext uri="{FF2B5EF4-FFF2-40B4-BE49-F238E27FC236}">
                <a16:creationId xmlns:a16="http://schemas.microsoft.com/office/drawing/2014/main" id="{82606518-8DD7-49F2-8391-4D69AA3A26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53400" y="3116281"/>
            <a:ext cx="4114801" cy="4090062"/>
          </a:xfrm>
          <a:prstGeom prst="rect">
            <a:avLst/>
          </a:prstGeom>
        </p:spPr>
      </p:pic>
    </p:spTree>
    <p:extLst>
      <p:ext uri="{BB962C8B-B14F-4D97-AF65-F5344CB8AC3E}">
        <p14:creationId xmlns:p14="http://schemas.microsoft.com/office/powerpoint/2010/main" val="37372412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F93F4-281C-4420-A7C3-DC81BC840E2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EAC71C9-9850-4BB8-9C08-9F7C4D87C5A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AA732A6-193A-4A73-A40E-92361CA6BC9B}"/>
              </a:ext>
            </a:extLst>
          </p:cNvPr>
          <p:cNvSpPr>
            <a:spLocks noGrp="1"/>
          </p:cNvSpPr>
          <p:nvPr>
            <p:ph type="dt" sz="half" idx="10"/>
          </p:nvPr>
        </p:nvSpPr>
        <p:spPr/>
        <p:txBody>
          <a:bodyPr/>
          <a:lstStyle/>
          <a:p>
            <a:fld id="{3AC0DB26-0EED-46C6-A60B-821E32CE250F}" type="datetime1">
              <a:rPr lang="nl-BE" smtClean="0"/>
              <a:t>1/12/2023</a:t>
            </a:fld>
            <a:endParaRPr lang="nl-BE"/>
          </a:p>
        </p:txBody>
      </p:sp>
      <p:sp>
        <p:nvSpPr>
          <p:cNvPr id="5" name="Tijdelijke aanduiding voor voettekst 4">
            <a:extLst>
              <a:ext uri="{FF2B5EF4-FFF2-40B4-BE49-F238E27FC236}">
                <a16:creationId xmlns:a16="http://schemas.microsoft.com/office/drawing/2014/main" id="{1BD54177-29DE-4F1F-A5DB-E7978EB266A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F038939-E043-45C8-B0EB-BF07B74AC67C}"/>
              </a:ext>
            </a:extLst>
          </p:cNvPr>
          <p:cNvSpPr>
            <a:spLocks noGrp="1"/>
          </p:cNvSpPr>
          <p:nvPr>
            <p:ph type="sldNum" sz="quarter" idx="12"/>
          </p:nvPr>
        </p:nvSpPr>
        <p:spPr/>
        <p:txBody>
          <a:bodyPr/>
          <a:lstStyle/>
          <a:p>
            <a:fld id="{329EED06-3116-475B-ADDE-59B3EA996D70}" type="slidenum">
              <a:rPr lang="nl-BE" smtClean="0"/>
              <a:t>‹nr.›</a:t>
            </a:fld>
            <a:endParaRPr lang="nl-BE"/>
          </a:p>
        </p:txBody>
      </p:sp>
      <p:pic>
        <p:nvPicPr>
          <p:cNvPr id="7" name="Afbeelding 6">
            <a:extLst>
              <a:ext uri="{FF2B5EF4-FFF2-40B4-BE49-F238E27FC236}">
                <a16:creationId xmlns:a16="http://schemas.microsoft.com/office/drawing/2014/main" id="{C4CA0D00-A6C5-43F8-B722-CFEAE7DD30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731225">
            <a:off x="-1196272" y="3327404"/>
            <a:ext cx="4752118" cy="4196180"/>
          </a:xfrm>
          <a:prstGeom prst="rect">
            <a:avLst/>
          </a:prstGeom>
        </p:spPr>
      </p:pic>
    </p:spTree>
    <p:extLst>
      <p:ext uri="{BB962C8B-B14F-4D97-AF65-F5344CB8AC3E}">
        <p14:creationId xmlns:p14="http://schemas.microsoft.com/office/powerpoint/2010/main" val="202417761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3">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E6693-0148-4454-9279-9CE128AEA39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7901F1E-818C-42FE-AE4B-F7F54896BE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6F43728-D343-4F2E-B658-AA4D57CE5CEE}"/>
              </a:ext>
            </a:extLst>
          </p:cNvPr>
          <p:cNvSpPr>
            <a:spLocks noGrp="1"/>
          </p:cNvSpPr>
          <p:nvPr>
            <p:ph type="dt" sz="half" idx="10"/>
          </p:nvPr>
        </p:nvSpPr>
        <p:spPr/>
        <p:txBody>
          <a:bodyPr/>
          <a:lstStyle/>
          <a:p>
            <a:fld id="{0EFD745E-6A48-43E4-981C-3978174E4B04}" type="datetime1">
              <a:rPr lang="nl-BE" smtClean="0"/>
              <a:t>1/12/2023</a:t>
            </a:fld>
            <a:endParaRPr lang="nl-BE"/>
          </a:p>
        </p:txBody>
      </p:sp>
      <p:sp>
        <p:nvSpPr>
          <p:cNvPr id="5" name="Tijdelijke aanduiding voor voettekst 4">
            <a:extLst>
              <a:ext uri="{FF2B5EF4-FFF2-40B4-BE49-F238E27FC236}">
                <a16:creationId xmlns:a16="http://schemas.microsoft.com/office/drawing/2014/main" id="{7DCCCE58-B96C-409D-BC6D-BDAE8864716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C7DF96B-7D7C-484A-80CC-754F71AD2F52}"/>
              </a:ext>
            </a:extLst>
          </p:cNvPr>
          <p:cNvSpPr>
            <a:spLocks noGrp="1"/>
          </p:cNvSpPr>
          <p:nvPr>
            <p:ph type="sldNum" sz="quarter" idx="12"/>
          </p:nvPr>
        </p:nvSpPr>
        <p:spPr/>
        <p:txBody>
          <a:bodyPr/>
          <a:lstStyle/>
          <a:p>
            <a:fld id="{329EED06-3116-475B-ADDE-59B3EA996D70}" type="slidenum">
              <a:rPr lang="nl-BE" smtClean="0"/>
              <a:t>‹nr.›</a:t>
            </a:fld>
            <a:endParaRPr lang="nl-BE"/>
          </a:p>
        </p:txBody>
      </p:sp>
      <p:pic>
        <p:nvPicPr>
          <p:cNvPr id="9" name="Afbeelding 8" descr="Afbeelding met huiskat&#10;&#10;Automatisch gegenereerde beschrijving">
            <a:extLst>
              <a:ext uri="{FF2B5EF4-FFF2-40B4-BE49-F238E27FC236}">
                <a16:creationId xmlns:a16="http://schemas.microsoft.com/office/drawing/2014/main" id="{45D55BBD-957F-4E87-A4CE-D13A7DC26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8089569" y="-673432"/>
            <a:ext cx="4114801" cy="4090062"/>
          </a:xfrm>
          <a:prstGeom prst="rect">
            <a:avLst/>
          </a:prstGeom>
        </p:spPr>
      </p:pic>
    </p:spTree>
    <p:extLst>
      <p:ext uri="{BB962C8B-B14F-4D97-AF65-F5344CB8AC3E}">
        <p14:creationId xmlns:p14="http://schemas.microsoft.com/office/powerpoint/2010/main" val="37792928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2">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53C9F-772D-4FFF-AFDF-B92B6457F76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8A3434A-4591-44E1-842D-D7FC5A25BA5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9835E1D-DE54-4F0D-BD28-632C560A589D}"/>
              </a:ext>
            </a:extLst>
          </p:cNvPr>
          <p:cNvSpPr>
            <a:spLocks noGrp="1"/>
          </p:cNvSpPr>
          <p:nvPr>
            <p:ph sz="half" idx="2"/>
          </p:nvPr>
        </p:nvSpPr>
        <p:spPr>
          <a:xfrm>
            <a:off x="6892212" y="2469501"/>
            <a:ext cx="4461588" cy="370746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499C0773-D51C-45BC-A844-277730E9329B}"/>
              </a:ext>
            </a:extLst>
          </p:cNvPr>
          <p:cNvSpPr>
            <a:spLocks noGrp="1"/>
          </p:cNvSpPr>
          <p:nvPr>
            <p:ph type="dt" sz="half" idx="10"/>
          </p:nvPr>
        </p:nvSpPr>
        <p:spPr/>
        <p:txBody>
          <a:bodyPr/>
          <a:lstStyle/>
          <a:p>
            <a:fld id="{128064D6-B61F-4A2D-AB38-F18F356A607F}" type="datetime1">
              <a:rPr lang="nl-BE" smtClean="0"/>
              <a:t>1/12/2023</a:t>
            </a:fld>
            <a:endParaRPr lang="nl-BE"/>
          </a:p>
        </p:txBody>
      </p:sp>
      <p:sp>
        <p:nvSpPr>
          <p:cNvPr id="7" name="Tijdelijke aanduiding voor dianummer 6">
            <a:extLst>
              <a:ext uri="{FF2B5EF4-FFF2-40B4-BE49-F238E27FC236}">
                <a16:creationId xmlns:a16="http://schemas.microsoft.com/office/drawing/2014/main" id="{3E356C1F-3B1B-4375-A13A-BB194C70C094}"/>
              </a:ext>
            </a:extLst>
          </p:cNvPr>
          <p:cNvSpPr>
            <a:spLocks noGrp="1"/>
          </p:cNvSpPr>
          <p:nvPr>
            <p:ph type="sldNum" sz="quarter" idx="12"/>
          </p:nvPr>
        </p:nvSpPr>
        <p:spPr>
          <a:xfrm>
            <a:off x="6892212" y="6356350"/>
            <a:ext cx="4461588" cy="365125"/>
          </a:xfrm>
        </p:spPr>
        <p:txBody>
          <a:bodyPr/>
          <a:lstStyle/>
          <a:p>
            <a:fld id="{329EED06-3116-475B-ADDE-59B3EA996D70}" type="slidenum">
              <a:rPr lang="nl-BE" smtClean="0"/>
              <a:t>‹nr.›</a:t>
            </a:fld>
            <a:endParaRPr lang="nl-BE"/>
          </a:p>
        </p:txBody>
      </p:sp>
      <p:pic>
        <p:nvPicPr>
          <p:cNvPr id="9" name="Afbeelding 8">
            <a:extLst>
              <a:ext uri="{FF2B5EF4-FFF2-40B4-BE49-F238E27FC236}">
                <a16:creationId xmlns:a16="http://schemas.microsoft.com/office/drawing/2014/main" id="{A3EB32A0-B55E-466D-9A15-92AEA12328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198" y="3734128"/>
            <a:ext cx="4025655" cy="3985398"/>
          </a:xfrm>
          <a:prstGeom prst="rect">
            <a:avLst/>
          </a:prstGeom>
        </p:spPr>
      </p:pic>
    </p:spTree>
    <p:extLst>
      <p:ext uri="{BB962C8B-B14F-4D97-AF65-F5344CB8AC3E}">
        <p14:creationId xmlns:p14="http://schemas.microsoft.com/office/powerpoint/2010/main" val="422411402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76159-E57E-424A-966F-B199CA60E4C2}"/>
              </a:ext>
            </a:extLst>
          </p:cNvPr>
          <p:cNvSpPr>
            <a:spLocks noGrp="1"/>
          </p:cNvSpPr>
          <p:nvPr>
            <p:ph type="title"/>
          </p:nvPr>
        </p:nvSpPr>
        <p:spPr>
          <a:xfrm>
            <a:off x="3103984" y="365125"/>
            <a:ext cx="8251402"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5333BAD-C022-465C-9139-F02CF5AA9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8B01E46-D067-4256-8294-F6D795C1800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054FF9AF-3793-44D7-8675-3C067F88A4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A1121C4-F577-4D8B-BB2B-C2743842CA6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79DFE0E-B972-45F7-A5C3-D5276E47A45C}"/>
              </a:ext>
            </a:extLst>
          </p:cNvPr>
          <p:cNvSpPr>
            <a:spLocks noGrp="1"/>
          </p:cNvSpPr>
          <p:nvPr>
            <p:ph type="dt" sz="half" idx="10"/>
          </p:nvPr>
        </p:nvSpPr>
        <p:spPr/>
        <p:txBody>
          <a:bodyPr/>
          <a:lstStyle/>
          <a:p>
            <a:fld id="{E6106D71-126F-4927-B119-FDC2C5434C3B}" type="datetime1">
              <a:rPr lang="nl-BE" smtClean="0"/>
              <a:t>1/12/2023</a:t>
            </a:fld>
            <a:endParaRPr lang="nl-BE"/>
          </a:p>
        </p:txBody>
      </p:sp>
      <p:sp>
        <p:nvSpPr>
          <p:cNvPr id="8" name="Tijdelijke aanduiding voor voettekst 7">
            <a:extLst>
              <a:ext uri="{FF2B5EF4-FFF2-40B4-BE49-F238E27FC236}">
                <a16:creationId xmlns:a16="http://schemas.microsoft.com/office/drawing/2014/main" id="{A10C7865-0F66-4E24-BAFC-C4B8A98691A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CD9A834-BE53-438C-9D28-E5353CE291E1}"/>
              </a:ext>
            </a:extLst>
          </p:cNvPr>
          <p:cNvSpPr>
            <a:spLocks noGrp="1"/>
          </p:cNvSpPr>
          <p:nvPr>
            <p:ph type="sldNum" sz="quarter" idx="12"/>
          </p:nvPr>
        </p:nvSpPr>
        <p:spPr/>
        <p:txBody>
          <a:bodyPr/>
          <a:lstStyle/>
          <a:p>
            <a:fld id="{329EED06-3116-475B-ADDE-59B3EA996D70}" type="slidenum">
              <a:rPr lang="nl-BE" smtClean="0"/>
              <a:t>‹nr.›</a:t>
            </a:fld>
            <a:endParaRPr lang="nl-BE"/>
          </a:p>
        </p:txBody>
      </p:sp>
      <p:pic>
        <p:nvPicPr>
          <p:cNvPr id="10" name="Afbeelding 9">
            <a:extLst>
              <a:ext uri="{FF2B5EF4-FFF2-40B4-BE49-F238E27FC236}">
                <a16:creationId xmlns:a16="http://schemas.microsoft.com/office/drawing/2014/main" id="{DBDCC728-5282-4E5C-9E7F-6ACB384BA0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6916911">
            <a:off x="7635003" y="3997823"/>
            <a:ext cx="4025655" cy="3985398"/>
          </a:xfrm>
          <a:prstGeom prst="rect">
            <a:avLst/>
          </a:prstGeom>
        </p:spPr>
      </p:pic>
    </p:spTree>
    <p:extLst>
      <p:ext uri="{BB962C8B-B14F-4D97-AF65-F5344CB8AC3E}">
        <p14:creationId xmlns:p14="http://schemas.microsoft.com/office/powerpoint/2010/main" val="192320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2">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C0C99-DFBE-4023-A347-EF8162A2864B}"/>
              </a:ext>
            </a:extLst>
          </p:cNvPr>
          <p:cNvSpPr>
            <a:spLocks noGrp="1"/>
          </p:cNvSpPr>
          <p:nvPr>
            <p:ph type="title"/>
          </p:nvPr>
        </p:nvSpPr>
        <p:spPr>
          <a:xfrm>
            <a:off x="3072882" y="365125"/>
            <a:ext cx="8280917" cy="1325563"/>
          </a:xfrm>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9963937-3EC5-4263-8F03-06AC5218E716}"/>
              </a:ext>
            </a:extLst>
          </p:cNvPr>
          <p:cNvSpPr>
            <a:spLocks noGrp="1"/>
          </p:cNvSpPr>
          <p:nvPr>
            <p:ph type="dt" sz="half" idx="10"/>
          </p:nvPr>
        </p:nvSpPr>
        <p:spPr/>
        <p:txBody>
          <a:bodyPr/>
          <a:lstStyle/>
          <a:p>
            <a:fld id="{127AC57F-D674-43C9-A0BC-1F3293B1639C}" type="datetime1">
              <a:rPr lang="nl-BE" smtClean="0"/>
              <a:t>1/12/2023</a:t>
            </a:fld>
            <a:endParaRPr lang="nl-BE"/>
          </a:p>
        </p:txBody>
      </p:sp>
      <p:sp>
        <p:nvSpPr>
          <p:cNvPr id="4" name="Tijdelijke aanduiding voor voettekst 3">
            <a:extLst>
              <a:ext uri="{FF2B5EF4-FFF2-40B4-BE49-F238E27FC236}">
                <a16:creationId xmlns:a16="http://schemas.microsoft.com/office/drawing/2014/main" id="{CE5AFF71-A435-48C5-A18C-4BE86821CB4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2446D1C9-E9D6-4134-AD43-A1E290075580}"/>
              </a:ext>
            </a:extLst>
          </p:cNvPr>
          <p:cNvSpPr>
            <a:spLocks noGrp="1"/>
          </p:cNvSpPr>
          <p:nvPr>
            <p:ph type="sldNum" sz="quarter" idx="12"/>
          </p:nvPr>
        </p:nvSpPr>
        <p:spPr/>
        <p:txBody>
          <a:bodyPr/>
          <a:lstStyle/>
          <a:p>
            <a:fld id="{329EED06-3116-475B-ADDE-59B3EA996D70}" type="slidenum">
              <a:rPr lang="nl-BE" smtClean="0"/>
              <a:t>‹nr.›</a:t>
            </a:fld>
            <a:endParaRPr lang="nl-BE"/>
          </a:p>
        </p:txBody>
      </p:sp>
      <p:pic>
        <p:nvPicPr>
          <p:cNvPr id="6" name="Afbeelding 5">
            <a:extLst>
              <a:ext uri="{FF2B5EF4-FFF2-40B4-BE49-F238E27FC236}">
                <a16:creationId xmlns:a16="http://schemas.microsoft.com/office/drawing/2014/main" id="{093B7C16-98C4-487C-917F-9E2D3064BD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75849">
            <a:off x="8445872" y="2904323"/>
            <a:ext cx="4752118" cy="4196180"/>
          </a:xfrm>
          <a:prstGeom prst="rect">
            <a:avLst/>
          </a:prstGeom>
        </p:spPr>
      </p:pic>
    </p:spTree>
    <p:extLst>
      <p:ext uri="{BB962C8B-B14F-4D97-AF65-F5344CB8AC3E}">
        <p14:creationId xmlns:p14="http://schemas.microsoft.com/office/powerpoint/2010/main" val="42837561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4D0FD1F-1E68-44D9-91C2-40320D08C8DC}"/>
              </a:ext>
            </a:extLst>
          </p:cNvPr>
          <p:cNvSpPr>
            <a:spLocks noGrp="1"/>
          </p:cNvSpPr>
          <p:nvPr>
            <p:ph type="title"/>
          </p:nvPr>
        </p:nvSpPr>
        <p:spPr>
          <a:xfrm>
            <a:off x="3041780" y="365125"/>
            <a:ext cx="8312019"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4BAE0FF-5370-456D-83C2-55BB9219E3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2BCFEB1-981C-4894-AD53-B3F4FD0A5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65847A-65A9-4306-AB8B-56D06EA75394}" type="datetime1">
              <a:rPr lang="nl-BE" smtClean="0"/>
              <a:t>1/12/2023</a:t>
            </a:fld>
            <a:endParaRPr lang="nl-BE"/>
          </a:p>
        </p:txBody>
      </p:sp>
      <p:sp>
        <p:nvSpPr>
          <p:cNvPr id="5" name="Tijdelijke aanduiding voor voettekst 4">
            <a:extLst>
              <a:ext uri="{FF2B5EF4-FFF2-40B4-BE49-F238E27FC236}">
                <a16:creationId xmlns:a16="http://schemas.microsoft.com/office/drawing/2014/main" id="{E389B512-DDB3-4516-A728-16C838A21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61A6156D-44E8-4EE6-B0CE-E35E9A3C9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ED06-3116-475B-ADDE-59B3EA996D70}" type="slidenum">
              <a:rPr lang="nl-BE" smtClean="0"/>
              <a:t>‹nr.›</a:t>
            </a:fld>
            <a:endParaRPr lang="nl-BE"/>
          </a:p>
        </p:txBody>
      </p:sp>
      <p:pic>
        <p:nvPicPr>
          <p:cNvPr id="8" name="Afbeelding 7" descr="Afbeelding met tekst&#10;&#10;Automatisch gegenereerde beschrijving">
            <a:extLst>
              <a:ext uri="{FF2B5EF4-FFF2-40B4-BE49-F238E27FC236}">
                <a16:creationId xmlns:a16="http://schemas.microsoft.com/office/drawing/2014/main" id="{FC359E2D-028B-4792-84CA-F4C3D2F6DBE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38200" y="0"/>
            <a:ext cx="1071465" cy="1557928"/>
          </a:xfrm>
          <a:prstGeom prst="rect">
            <a:avLst/>
          </a:prstGeom>
        </p:spPr>
      </p:pic>
    </p:spTree>
    <p:extLst>
      <p:ext uri="{BB962C8B-B14F-4D97-AF65-F5344CB8AC3E}">
        <p14:creationId xmlns:p14="http://schemas.microsoft.com/office/powerpoint/2010/main" val="7584291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thesaurus.onroerenderfgoe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inventaris.onroerenderfgoed.be/erfgoedobjecten/13038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thesaurus.onroerenderfgoed.be/"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pxl-next.be/opleidingen/groen-erfgoed?gclid=Cj0KCQiAgqGrBhDtARIsAM5s0_lBYqbAvCn1PK7er8qvMsQZyS1EKtqA-D4cBzR8zSpdZqyvprBBXuwaAicPEALw_wcB" TargetMode="External"/><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image" Target="../media/image5.jpeg"/><Relationship Id="rId9" Type="http://schemas.openxmlformats.org/officeDocument/2006/relationships/hyperlink" Target="mailto:peter@vvog.inf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monumentaltrees.com/nl/fra/seinemaritime/offranville/2783_eglisesaintou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www.google.com/maps/@50.9325749,5.3426221,3a,87.1y,243.65h,111.73t/data=!3m6!1e1!3m4!1s7fFbmJOAHsHOKrVqLgyQog!2e0!7i16384!8i8192?entry=ttu"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15.png"/><Relationship Id="rId4" Type="http://schemas.openxmlformats.org/officeDocument/2006/relationships/hyperlink" Target="https://www.onroerenderfgoed.be/publicaties/handleiding-voor-het-inventariseren-van-houtige-beplantingen-met-erfgoedwaard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93.jpeg"/><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00.jpeg"/><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hyperlink" Target="mailto:info@vvog.info"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mailto:kathleen.declercq@pxl.b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thesaurus.onroerenderfgoed.be/"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s://geo.onroerenderfgoed.be/#zoom=10&amp;lat=6639473.157172923&amp;lon=462444.0274266217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A0324DD6-8507-5BA6-7730-1F9D8A40B7CB}"/>
              </a:ext>
            </a:extLst>
          </p:cNvPr>
          <p:cNvSpPr txBox="1"/>
          <p:nvPr/>
        </p:nvSpPr>
        <p:spPr>
          <a:xfrm>
            <a:off x="765504" y="2040766"/>
            <a:ext cx="4628749" cy="22467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BE" sz="2800" dirty="0">
                <a:solidFill>
                  <a:prstClr val="black"/>
                </a:solidFill>
                <a:latin typeface="Calibri" panose="020F0502020204030204"/>
              </a:rPr>
              <a:t>Kathleen De Clercq</a:t>
            </a:r>
            <a:endParaRPr kumimoji="0" lang="en-BE" sz="280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BE"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nl-BE"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BE"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nl-BE" sz="2800" dirty="0">
                <a:solidFill>
                  <a:prstClr val="black"/>
                </a:solidFill>
                <a:latin typeface="Calibri" panose="020F0502020204030204"/>
              </a:rPr>
              <a:t>30-11</a:t>
            </a:r>
            <a:r>
              <a:rPr kumimoji="0" lang="nl-BE" sz="2800" i="0" u="none" strike="noStrike" kern="1200" cap="none" spc="0" normalizeH="0" baseline="0" noProof="0" dirty="0">
                <a:ln>
                  <a:noFill/>
                </a:ln>
                <a:solidFill>
                  <a:prstClr val="black"/>
                </a:solidFill>
                <a:effectLst/>
                <a:uLnTx/>
                <a:uFillTx/>
                <a:latin typeface="Calibri" panose="020F0502020204030204"/>
                <a:ea typeface="+mn-ea"/>
                <a:cs typeface="+mn-cs"/>
              </a:rPr>
              <a:t>-2023</a:t>
            </a:r>
            <a:endParaRPr kumimoji="0" lang="en-BE"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el 1">
            <a:extLst>
              <a:ext uri="{FF2B5EF4-FFF2-40B4-BE49-F238E27FC236}">
                <a16:creationId xmlns:a16="http://schemas.microsoft.com/office/drawing/2014/main" id="{3DF58A96-9C18-F40E-D293-0138D76749DE}"/>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pic>
        <p:nvPicPr>
          <p:cNvPr id="10" name="Afbeelding 9" descr="Afbeelding met buitenshuis, gras, plant, boom&#10;&#10;Automatisch gegenereerde beschrijving">
            <a:extLst>
              <a:ext uri="{FF2B5EF4-FFF2-40B4-BE49-F238E27FC236}">
                <a16:creationId xmlns:a16="http://schemas.microsoft.com/office/drawing/2014/main" id="{67E6EC2C-E436-324B-4070-CF893C1F8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1272" y="1723390"/>
            <a:ext cx="7166306" cy="4281170"/>
          </a:xfrm>
          <a:prstGeom prst="rect">
            <a:avLst/>
          </a:prstGeom>
          <a:effectLst>
            <a:softEdge rad="44793"/>
          </a:effectLst>
        </p:spPr>
      </p:pic>
      <p:pic>
        <p:nvPicPr>
          <p:cNvPr id="11" name="Afbeelding 10" descr="Afbeelding met buitenshuis, gras, plant, boom&#10;&#10;Automatisch gegenereerde beschrijving">
            <a:extLst>
              <a:ext uri="{FF2B5EF4-FFF2-40B4-BE49-F238E27FC236}">
                <a16:creationId xmlns:a16="http://schemas.microsoft.com/office/drawing/2014/main" id="{A3CC8616-2875-4B34-599D-176BC8B677D9}"/>
              </a:ext>
            </a:extLst>
          </p:cNvPr>
          <p:cNvPicPr>
            <a:picLocks noChangeAspect="1"/>
          </p:cNvPicPr>
          <p:nvPr/>
        </p:nvPicPr>
        <p:blipFill rotWithShape="1">
          <a:blip r:embed="rId4" cstate="email">
            <a:alphaModFix amt="41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9367520" y="2011680"/>
            <a:ext cx="2200058" cy="568960"/>
          </a:xfrm>
          <a:prstGeom prst="rect">
            <a:avLst/>
          </a:prstGeom>
          <a:effectLst>
            <a:softEdge rad="44793"/>
          </a:effectLst>
        </p:spPr>
      </p:pic>
      <p:sp>
        <p:nvSpPr>
          <p:cNvPr id="4" name="Titel 1">
            <a:extLst>
              <a:ext uri="{FF2B5EF4-FFF2-40B4-BE49-F238E27FC236}">
                <a16:creationId xmlns:a16="http://schemas.microsoft.com/office/drawing/2014/main" id="{D46BC956-4223-59A4-F7A1-4687ADA62555}"/>
              </a:ext>
            </a:extLst>
          </p:cNvPr>
          <p:cNvSpPr txBox="1">
            <a:spLocks/>
          </p:cNvSpPr>
          <p:nvPr/>
        </p:nvSpPr>
        <p:spPr>
          <a:xfrm>
            <a:off x="4401272" y="1515776"/>
            <a:ext cx="7025224"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l-NL" dirty="0">
                <a:latin typeface="Calibri" panose="020F0502020204030204" pitchFamily="34" charset="0"/>
                <a:cs typeface="Calibri" panose="020F0502020204030204" pitchFamily="34" charset="0"/>
              </a:rPr>
            </a:br>
            <a:r>
              <a:rPr lang="nl-NL" dirty="0">
                <a:solidFill>
                  <a:schemeClr val="bg1"/>
                </a:solidFill>
                <a:latin typeface="Calibri" panose="020F0502020204030204" pitchFamily="34" charset="0"/>
                <a:cs typeface="Calibri" panose="020F0502020204030204" pitchFamily="34" charset="0"/>
              </a:rPr>
              <a:t>Postgraduaat Groen erfgoed</a:t>
            </a:r>
          </a:p>
          <a:p>
            <a:pPr algn="r"/>
            <a:endParaRPr lang="nl-BE" sz="3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330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pic>
        <p:nvPicPr>
          <p:cNvPr id="9" name="Afbeelding 8">
            <a:extLst>
              <a:ext uri="{FF2B5EF4-FFF2-40B4-BE49-F238E27FC236}">
                <a16:creationId xmlns:a16="http://schemas.microsoft.com/office/drawing/2014/main" id="{80F56AE4-407B-8EBE-CC07-839CD0B678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322" b="6498"/>
          <a:stretch/>
        </p:blipFill>
        <p:spPr>
          <a:xfrm>
            <a:off x="0" y="1655999"/>
            <a:ext cx="12192000" cy="4824000"/>
          </a:xfrm>
          <a:prstGeom prst="rect">
            <a:avLst/>
          </a:prstGeom>
        </p:spPr>
      </p:pic>
      <p:sp>
        <p:nvSpPr>
          <p:cNvPr id="11" name="Vrije vorm 10">
            <a:extLst>
              <a:ext uri="{FF2B5EF4-FFF2-40B4-BE49-F238E27FC236}">
                <a16:creationId xmlns:a16="http://schemas.microsoft.com/office/drawing/2014/main" id="{1053021D-7A14-AC67-ADB2-5F4227C54E90}"/>
              </a:ext>
            </a:extLst>
          </p:cNvPr>
          <p:cNvSpPr/>
          <p:nvPr/>
        </p:nvSpPr>
        <p:spPr>
          <a:xfrm>
            <a:off x="19251" y="3975234"/>
            <a:ext cx="5669280" cy="433137"/>
          </a:xfrm>
          <a:custGeom>
            <a:avLst/>
            <a:gdLst>
              <a:gd name="connsiteX0" fmla="*/ 0 w 5669280"/>
              <a:gd name="connsiteY0" fmla="*/ 308008 h 433137"/>
              <a:gd name="connsiteX1" fmla="*/ 654517 w 5669280"/>
              <a:gd name="connsiteY1" fmla="*/ 375385 h 433137"/>
              <a:gd name="connsiteX2" fmla="*/ 2829827 w 5669280"/>
              <a:gd name="connsiteY2" fmla="*/ 433137 h 433137"/>
              <a:gd name="connsiteX3" fmla="*/ 3474720 w 5669280"/>
              <a:gd name="connsiteY3" fmla="*/ 336884 h 433137"/>
              <a:gd name="connsiteX4" fmla="*/ 4109987 w 5669280"/>
              <a:gd name="connsiteY4" fmla="*/ 192505 h 433137"/>
              <a:gd name="connsiteX5" fmla="*/ 4389120 w 5669280"/>
              <a:gd name="connsiteY5" fmla="*/ 134753 h 433137"/>
              <a:gd name="connsiteX6" fmla="*/ 5293894 w 5669280"/>
              <a:gd name="connsiteY6" fmla="*/ 0 h 433137"/>
              <a:gd name="connsiteX7" fmla="*/ 5447898 w 5669280"/>
              <a:gd name="connsiteY7" fmla="*/ 28875 h 433137"/>
              <a:gd name="connsiteX8" fmla="*/ 5669280 w 5669280"/>
              <a:gd name="connsiteY8" fmla="*/ 28875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9280" h="433137">
                <a:moveTo>
                  <a:pt x="0" y="308008"/>
                </a:moveTo>
                <a:lnTo>
                  <a:pt x="654517" y="375385"/>
                </a:lnTo>
                <a:lnTo>
                  <a:pt x="2829827" y="433137"/>
                </a:lnTo>
                <a:lnTo>
                  <a:pt x="3474720" y="336884"/>
                </a:lnTo>
                <a:lnTo>
                  <a:pt x="4109987" y="192505"/>
                </a:lnTo>
                <a:lnTo>
                  <a:pt x="4389120" y="134753"/>
                </a:lnTo>
                <a:lnTo>
                  <a:pt x="5293894" y="0"/>
                </a:lnTo>
                <a:lnTo>
                  <a:pt x="5447898" y="28875"/>
                </a:lnTo>
                <a:lnTo>
                  <a:pt x="5669280" y="28875"/>
                </a:ln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65E60EE-83C0-0A4F-D25F-CE03EB6F3A0B}"/>
              </a:ext>
            </a:extLst>
          </p:cNvPr>
          <p:cNvSpPr txBox="1"/>
          <p:nvPr/>
        </p:nvSpPr>
        <p:spPr>
          <a:xfrm>
            <a:off x="2432967" y="3806692"/>
            <a:ext cx="3176336" cy="338554"/>
          </a:xfrm>
          <a:prstGeom prst="rect">
            <a:avLst/>
          </a:prstGeom>
          <a:solidFill>
            <a:schemeClr val="bg1"/>
          </a:solidFill>
        </p:spPr>
        <p:txBody>
          <a:bodyPr wrap="square" rtlCol="0">
            <a:spAutoFit/>
          </a:bodyPr>
          <a:lstStyle/>
          <a:p>
            <a:r>
              <a:rPr lang="nl-NL" sz="1600" dirty="0">
                <a:solidFill>
                  <a:srgbClr val="FF0000"/>
                </a:solidFill>
                <a:latin typeface="Arial Narrow" panose="020B0604020202020204" pitchFamily="34" charset="0"/>
                <a:cs typeface="Arial Narrow" panose="020B0604020202020204" pitchFamily="34" charset="0"/>
              </a:rPr>
              <a:t>Houtige beplantingen naar beheersvorm </a:t>
            </a:r>
          </a:p>
        </p:txBody>
      </p:sp>
      <p:sp>
        <p:nvSpPr>
          <p:cNvPr id="12" name="Tekstvak 11">
            <a:extLst>
              <a:ext uri="{FF2B5EF4-FFF2-40B4-BE49-F238E27FC236}">
                <a16:creationId xmlns:a16="http://schemas.microsoft.com/office/drawing/2014/main" id="{ECC12AA5-A12C-0CC9-3319-E50C9BAE4234}"/>
              </a:ext>
            </a:extLst>
          </p:cNvPr>
          <p:cNvSpPr txBox="1"/>
          <p:nvPr/>
        </p:nvSpPr>
        <p:spPr>
          <a:xfrm>
            <a:off x="642668" y="4223921"/>
            <a:ext cx="1879151" cy="338554"/>
          </a:xfrm>
          <a:prstGeom prst="rect">
            <a:avLst/>
          </a:prstGeom>
          <a:solidFill>
            <a:schemeClr val="bg1"/>
          </a:solidFill>
        </p:spPr>
        <p:txBody>
          <a:bodyPr wrap="square" rtlCol="0">
            <a:spAutoFit/>
          </a:bodyPr>
          <a:lstStyle/>
          <a:p>
            <a:r>
              <a:rPr lang="nl-NL" sz="1600" dirty="0">
                <a:solidFill>
                  <a:srgbClr val="FF0000"/>
                </a:solidFill>
                <a:latin typeface="Arial Narrow" panose="020B0604020202020204" pitchFamily="34" charset="0"/>
                <a:cs typeface="Arial Narrow" panose="020B0604020202020204" pitchFamily="34" charset="0"/>
              </a:rPr>
              <a:t>Houtige beplantingen</a:t>
            </a:r>
          </a:p>
        </p:txBody>
      </p:sp>
      <p:pic>
        <p:nvPicPr>
          <p:cNvPr id="15" name="Picture 2" descr="Erfgoedpremie via oproep | VAi">
            <a:extLst>
              <a:ext uri="{FF2B5EF4-FFF2-40B4-BE49-F238E27FC236}">
                <a16:creationId xmlns:a16="http://schemas.microsoft.com/office/drawing/2014/main" id="{49280B2A-8893-8C94-9AA3-FD0430D55E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86336" y="-143672"/>
            <a:ext cx="2219074" cy="1166804"/>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9DD08D1A-3BF8-3340-FE6D-18F19DD6EA72}"/>
              </a:ext>
            </a:extLst>
          </p:cNvPr>
          <p:cNvSpPr txBox="1"/>
          <p:nvPr/>
        </p:nvSpPr>
        <p:spPr>
          <a:xfrm>
            <a:off x="9886337" y="856108"/>
            <a:ext cx="2332394" cy="338554"/>
          </a:xfrm>
          <a:prstGeom prst="rect">
            <a:avLst/>
          </a:prstGeom>
          <a:noFill/>
        </p:spPr>
        <p:txBody>
          <a:bodyPr wrap="square" rtlCol="0">
            <a:spAutoFit/>
          </a:bodyPr>
          <a:lstStyle/>
          <a:p>
            <a:r>
              <a:rPr lang="nl-NL" sz="800" dirty="0"/>
              <a:t>Bron afbeelding: Thesaurus 2023_10_10</a:t>
            </a:r>
          </a:p>
          <a:p>
            <a:r>
              <a:rPr lang="nl-NL" sz="800" dirty="0">
                <a:hlinkClick r:id="rId4"/>
              </a:rPr>
              <a:t>https://thesaurus.onroerenderfgoed.be/</a:t>
            </a:r>
            <a:endParaRPr lang="nl-NL" sz="800" dirty="0"/>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10</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8" name="Afbeelding 17" descr="Afbeelding met Lettertype, tekst, Graphics, wit&#10;&#10;Automatisch gegenereerde beschrijving">
            <a:extLst>
              <a:ext uri="{FF2B5EF4-FFF2-40B4-BE49-F238E27FC236}">
                <a16:creationId xmlns:a16="http://schemas.microsoft.com/office/drawing/2014/main" id="{7F3E4053-7F35-5B43-3339-F06ED04B49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1850" y="1649950"/>
            <a:ext cx="4452419" cy="684000"/>
          </a:xfrm>
          <a:prstGeom prst="rect">
            <a:avLst/>
          </a:prstGeom>
        </p:spPr>
      </p:pic>
      <p:sp>
        <p:nvSpPr>
          <p:cNvPr id="25" name="Rechthoek 24">
            <a:extLst>
              <a:ext uri="{FF2B5EF4-FFF2-40B4-BE49-F238E27FC236}">
                <a16:creationId xmlns:a16="http://schemas.microsoft.com/office/drawing/2014/main" id="{95314EF5-9A95-7A5E-3652-2A813DAB6CBB}"/>
              </a:ext>
            </a:extLst>
          </p:cNvPr>
          <p:cNvSpPr/>
          <p:nvPr/>
        </p:nvSpPr>
        <p:spPr>
          <a:xfrm>
            <a:off x="9651651" y="1652806"/>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etagebomen</a:t>
            </a:r>
          </a:p>
        </p:txBody>
      </p:sp>
      <p:sp>
        <p:nvSpPr>
          <p:cNvPr id="26" name="Rechthoek 25">
            <a:extLst>
              <a:ext uri="{FF2B5EF4-FFF2-40B4-BE49-F238E27FC236}">
                <a16:creationId xmlns:a16="http://schemas.microsoft.com/office/drawing/2014/main" id="{2112E1E0-35A7-6982-3619-6CFCD155336B}"/>
              </a:ext>
            </a:extLst>
          </p:cNvPr>
          <p:cNvSpPr/>
          <p:nvPr/>
        </p:nvSpPr>
        <p:spPr>
          <a:xfrm>
            <a:off x="9651651" y="1924714"/>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gekandelaarde bomen</a:t>
            </a:r>
          </a:p>
        </p:txBody>
      </p:sp>
      <p:sp>
        <p:nvSpPr>
          <p:cNvPr id="27" name="Rechthoek 26">
            <a:extLst>
              <a:ext uri="{FF2B5EF4-FFF2-40B4-BE49-F238E27FC236}">
                <a16:creationId xmlns:a16="http://schemas.microsoft.com/office/drawing/2014/main" id="{8A30D22F-1270-CEE8-9F1D-209BD285869A}"/>
              </a:ext>
            </a:extLst>
          </p:cNvPr>
          <p:cNvSpPr/>
          <p:nvPr/>
        </p:nvSpPr>
        <p:spPr>
          <a:xfrm>
            <a:off x="9648476" y="4163102"/>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knotbomen</a:t>
            </a:r>
          </a:p>
        </p:txBody>
      </p:sp>
      <p:sp>
        <p:nvSpPr>
          <p:cNvPr id="28" name="Rechthoek 27">
            <a:extLst>
              <a:ext uri="{FF2B5EF4-FFF2-40B4-BE49-F238E27FC236}">
                <a16:creationId xmlns:a16="http://schemas.microsoft.com/office/drawing/2014/main" id="{263CD968-0025-01DF-9952-642EA7856647}"/>
              </a:ext>
            </a:extLst>
          </p:cNvPr>
          <p:cNvSpPr/>
          <p:nvPr/>
        </p:nvSpPr>
        <p:spPr>
          <a:xfrm>
            <a:off x="9648476" y="4435010"/>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leibomen</a:t>
            </a:r>
          </a:p>
        </p:txBody>
      </p:sp>
      <p:sp>
        <p:nvSpPr>
          <p:cNvPr id="29" name="Rechthoek 28">
            <a:extLst>
              <a:ext uri="{FF2B5EF4-FFF2-40B4-BE49-F238E27FC236}">
                <a16:creationId xmlns:a16="http://schemas.microsoft.com/office/drawing/2014/main" id="{15C74B0F-05B8-3A91-F49F-B2A4653B339B}"/>
              </a:ext>
            </a:extLst>
          </p:cNvPr>
          <p:cNvSpPr/>
          <p:nvPr/>
        </p:nvSpPr>
        <p:spPr>
          <a:xfrm>
            <a:off x="9648476" y="6074434"/>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veteraanbomen</a:t>
            </a:r>
          </a:p>
        </p:txBody>
      </p:sp>
    </p:spTree>
    <p:extLst>
      <p:ext uri="{BB962C8B-B14F-4D97-AF65-F5344CB8AC3E}">
        <p14:creationId xmlns:p14="http://schemas.microsoft.com/office/powerpoint/2010/main" val="390094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Etagebomen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11</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0" name="Afbeelding 9">
            <a:extLst>
              <a:ext uri="{FF2B5EF4-FFF2-40B4-BE49-F238E27FC236}">
                <a16:creationId xmlns:a16="http://schemas.microsoft.com/office/drawing/2014/main" id="{62A81D0F-9BCC-B974-E1DC-2A3747379E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2027" y="2233009"/>
            <a:ext cx="3113235" cy="4046629"/>
          </a:xfrm>
          <a:prstGeom prst="rect">
            <a:avLst/>
          </a:prstGeom>
        </p:spPr>
      </p:pic>
      <p:pic>
        <p:nvPicPr>
          <p:cNvPr id="7" name="Picture 4" descr="Etagelinde op dorpsplein Retie | Inventaris Onroerend Erfgoed">
            <a:extLst>
              <a:ext uri="{FF2B5EF4-FFF2-40B4-BE49-F238E27FC236}">
                <a16:creationId xmlns:a16="http://schemas.microsoft.com/office/drawing/2014/main" id="{93AB2C3C-8E7C-865F-E7F6-B174CD9B38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1850" y="2233010"/>
            <a:ext cx="5395503" cy="4046628"/>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89B181B1-1E18-8D98-940B-95F0D461D482}"/>
              </a:ext>
            </a:extLst>
          </p:cNvPr>
          <p:cNvSpPr txBox="1"/>
          <p:nvPr/>
        </p:nvSpPr>
        <p:spPr>
          <a:xfrm>
            <a:off x="844551" y="2233010"/>
            <a:ext cx="5488242" cy="646331"/>
          </a:xfrm>
          <a:prstGeom prst="rect">
            <a:avLst/>
          </a:prstGeom>
          <a:noFill/>
        </p:spPr>
        <p:txBody>
          <a:bodyPr wrap="square" rtlCol="0">
            <a:spAutoFit/>
          </a:bodyPr>
          <a:lstStyle/>
          <a:p>
            <a:r>
              <a:rPr lang="nl-NL" dirty="0"/>
              <a:t>Etagelinde </a:t>
            </a:r>
          </a:p>
          <a:p>
            <a:r>
              <a:rPr lang="nl-NL" dirty="0"/>
              <a:t>Beschermd cultuurhistorisch landschap</a:t>
            </a:r>
          </a:p>
        </p:txBody>
      </p:sp>
      <p:sp>
        <p:nvSpPr>
          <p:cNvPr id="14" name="Tekstvak 13">
            <a:extLst>
              <a:ext uri="{FF2B5EF4-FFF2-40B4-BE49-F238E27FC236}">
                <a16:creationId xmlns:a16="http://schemas.microsoft.com/office/drawing/2014/main" id="{A99DE7BF-A091-4489-AF95-489E1BC23BDA}"/>
              </a:ext>
            </a:extLst>
          </p:cNvPr>
          <p:cNvSpPr txBox="1"/>
          <p:nvPr/>
        </p:nvSpPr>
        <p:spPr>
          <a:xfrm>
            <a:off x="1223188" y="5615645"/>
            <a:ext cx="4872812" cy="369332"/>
          </a:xfrm>
          <a:prstGeom prst="rect">
            <a:avLst/>
          </a:prstGeom>
          <a:noFill/>
        </p:spPr>
        <p:txBody>
          <a:bodyPr wrap="square" rtlCol="0">
            <a:spAutoFit/>
          </a:bodyPr>
          <a:lstStyle/>
          <a:p>
            <a:pPr algn="r"/>
            <a:r>
              <a:rPr lang="nl-NL" dirty="0">
                <a:solidFill>
                  <a:schemeClr val="bg1"/>
                </a:solidFill>
              </a:rPr>
              <a:t>Dorpsplein, Retie</a:t>
            </a:r>
          </a:p>
        </p:txBody>
      </p:sp>
      <p:pic>
        <p:nvPicPr>
          <p:cNvPr id="16" name="Afbeelding 15" descr="Afbeelding met Lettertype, tekst, Graphics, wit&#10;&#10;Automatisch gegenereerde beschrijving">
            <a:extLst>
              <a:ext uri="{FF2B5EF4-FFF2-40B4-BE49-F238E27FC236}">
                <a16:creationId xmlns:a16="http://schemas.microsoft.com/office/drawing/2014/main" id="{D93C1517-D871-832B-E9F0-935B1DEDFD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9567" y="1358188"/>
            <a:ext cx="2336591" cy="570479"/>
          </a:xfrm>
          <a:prstGeom prst="rect">
            <a:avLst/>
          </a:prstGeom>
        </p:spPr>
      </p:pic>
      <p:pic>
        <p:nvPicPr>
          <p:cNvPr id="17" name="Picture 2" descr="Erfgoedpremie via oproep | VAi">
            <a:extLst>
              <a:ext uri="{FF2B5EF4-FFF2-40B4-BE49-F238E27FC236}">
                <a16:creationId xmlns:a16="http://schemas.microsoft.com/office/drawing/2014/main" id="{BBA6BFDF-1EBA-EF41-6F2C-7C489C78137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86336" y="-143672"/>
            <a:ext cx="2219074" cy="1166804"/>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98259789-94AB-685C-4FC2-8D43BF99BFB4}"/>
              </a:ext>
            </a:extLst>
          </p:cNvPr>
          <p:cNvSpPr txBox="1"/>
          <p:nvPr/>
        </p:nvSpPr>
        <p:spPr>
          <a:xfrm>
            <a:off x="9896454" y="856108"/>
            <a:ext cx="2198837" cy="584775"/>
          </a:xfrm>
          <a:prstGeom prst="rect">
            <a:avLst/>
          </a:prstGeom>
          <a:noFill/>
        </p:spPr>
        <p:txBody>
          <a:bodyPr wrap="square" rtlCol="0">
            <a:spAutoFit/>
          </a:bodyPr>
          <a:lstStyle/>
          <a:p>
            <a:r>
              <a:rPr lang="nl-NL" sz="800" dirty="0"/>
              <a:t>Bron afbeelding: Erfgoedobjecten- Etalagelinde. 2023_10_10  </a:t>
            </a:r>
            <a:r>
              <a:rPr lang="nl-NL" sz="800" dirty="0">
                <a:hlinkClick r:id="rId7"/>
              </a:rPr>
              <a:t>https://inventaris.onroerenderfgoed.be/erfgoedobjecten/130384</a:t>
            </a:r>
            <a:endParaRPr lang="nl-NL" sz="800" dirty="0"/>
          </a:p>
        </p:txBody>
      </p:sp>
      <p:sp>
        <p:nvSpPr>
          <p:cNvPr id="11" name="Tekstvak 10">
            <a:extLst>
              <a:ext uri="{FF2B5EF4-FFF2-40B4-BE49-F238E27FC236}">
                <a16:creationId xmlns:a16="http://schemas.microsoft.com/office/drawing/2014/main" id="{D85400FD-49EC-24C0-D604-E63920BB3E39}"/>
              </a:ext>
            </a:extLst>
          </p:cNvPr>
          <p:cNvSpPr txBox="1"/>
          <p:nvPr/>
        </p:nvSpPr>
        <p:spPr>
          <a:xfrm>
            <a:off x="4062588" y="5990299"/>
            <a:ext cx="2164765" cy="276999"/>
          </a:xfrm>
          <a:prstGeom prst="rect">
            <a:avLst/>
          </a:prstGeom>
          <a:solidFill>
            <a:schemeClr val="tx1"/>
          </a:solidFill>
        </p:spPr>
        <p:txBody>
          <a:bodyPr wrap="square" rtlCol="0">
            <a:spAutoFit/>
          </a:bodyPr>
          <a:lstStyle/>
          <a:p>
            <a:pPr algn="ctr"/>
            <a:r>
              <a:rPr lang="nl-NL" sz="1200" dirty="0">
                <a:solidFill>
                  <a:schemeClr val="bg1"/>
                </a:solidFill>
              </a:rPr>
              <a:t>Afbeelding: Erfgoedobjecten  </a:t>
            </a:r>
          </a:p>
        </p:txBody>
      </p:sp>
      <p:sp>
        <p:nvSpPr>
          <p:cNvPr id="9" name="Tekstvak 8">
            <a:extLst>
              <a:ext uri="{FF2B5EF4-FFF2-40B4-BE49-F238E27FC236}">
                <a16:creationId xmlns:a16="http://schemas.microsoft.com/office/drawing/2014/main" id="{C3C12FF9-5001-527F-87E1-72BE7B46D9F9}"/>
              </a:ext>
            </a:extLst>
          </p:cNvPr>
          <p:cNvSpPr txBox="1"/>
          <p:nvPr/>
        </p:nvSpPr>
        <p:spPr>
          <a:xfrm>
            <a:off x="6512027" y="5991935"/>
            <a:ext cx="3131967" cy="307777"/>
          </a:xfrm>
          <a:prstGeom prst="rect">
            <a:avLst/>
          </a:prstGeom>
          <a:noFill/>
        </p:spPr>
        <p:txBody>
          <a:bodyPr wrap="square" rtlCol="0">
            <a:spAutoFit/>
          </a:bodyPr>
          <a:lstStyle/>
          <a:p>
            <a:pPr algn="r"/>
            <a:r>
              <a:rPr lang="nl-NL" sz="1400" dirty="0">
                <a:latin typeface="Arial Narrow" panose="020B0604020202020204" pitchFamily="34" charset="0"/>
                <a:cs typeface="Arial Narrow" panose="020B0604020202020204" pitchFamily="34" charset="0"/>
              </a:rPr>
              <a:t>Nijmegen</a:t>
            </a:r>
          </a:p>
        </p:txBody>
      </p:sp>
    </p:spTree>
    <p:extLst>
      <p:ext uri="{BB962C8B-B14F-4D97-AF65-F5344CB8AC3E}">
        <p14:creationId xmlns:p14="http://schemas.microsoft.com/office/powerpoint/2010/main" val="3617403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Gekandelaarde 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12</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366160FC-0702-BCC8-4CF6-8955AFDF91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850" y="2233010"/>
            <a:ext cx="4968000" cy="4046627"/>
          </a:xfrm>
          <a:prstGeom prst="rect">
            <a:avLst/>
          </a:prstGeom>
        </p:spPr>
      </p:pic>
      <p:pic>
        <p:nvPicPr>
          <p:cNvPr id="14" name="Afbeelding 13" descr="Afbeelding met buitenshuis, Landvoertuig, voertuig, boom&#10;&#10;Automatisch gegenereerde beschrijving">
            <a:extLst>
              <a:ext uri="{FF2B5EF4-FFF2-40B4-BE49-F238E27FC236}">
                <a16:creationId xmlns:a16="http://schemas.microsoft.com/office/drawing/2014/main" id="{AD056DE5-90BD-EEC3-DE2E-8A79723499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427" y="2233008"/>
            <a:ext cx="3240464" cy="4046628"/>
          </a:xfrm>
          <a:prstGeom prst="rect">
            <a:avLst/>
          </a:prstGeom>
        </p:spPr>
      </p:pic>
      <p:pic>
        <p:nvPicPr>
          <p:cNvPr id="16" name="Afbeelding 15" descr="Afbeelding met buitenshuis, boom, plant, Container&#10;&#10;Automatisch gegenereerde beschrijving">
            <a:extLst>
              <a:ext uri="{FF2B5EF4-FFF2-40B4-BE49-F238E27FC236}">
                <a16:creationId xmlns:a16="http://schemas.microsoft.com/office/drawing/2014/main" id="{6D9D83F4-BB3F-0320-135A-B8BC2C747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1468" y="2233008"/>
            <a:ext cx="2892707" cy="4046629"/>
          </a:xfrm>
          <a:prstGeom prst="rect">
            <a:avLst/>
          </a:prstGeom>
        </p:spPr>
      </p:pic>
      <p:sp>
        <p:nvSpPr>
          <p:cNvPr id="9" name="Tekstvak 8">
            <a:extLst>
              <a:ext uri="{FF2B5EF4-FFF2-40B4-BE49-F238E27FC236}">
                <a16:creationId xmlns:a16="http://schemas.microsoft.com/office/drawing/2014/main" id="{E5E676B5-DE03-4189-76F1-9C649D77F7C1}"/>
              </a:ext>
            </a:extLst>
          </p:cNvPr>
          <p:cNvSpPr txBox="1"/>
          <p:nvPr/>
        </p:nvSpPr>
        <p:spPr>
          <a:xfrm>
            <a:off x="2667883" y="5969567"/>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Weg Hasselt – Tongeren, Kortessem</a:t>
            </a:r>
          </a:p>
        </p:txBody>
      </p:sp>
      <p:sp>
        <p:nvSpPr>
          <p:cNvPr id="10" name="Tekstvak 9">
            <a:extLst>
              <a:ext uri="{FF2B5EF4-FFF2-40B4-BE49-F238E27FC236}">
                <a16:creationId xmlns:a16="http://schemas.microsoft.com/office/drawing/2014/main" id="{C848503D-6E84-1A44-710E-EE0131BF2098}"/>
              </a:ext>
            </a:extLst>
          </p:cNvPr>
          <p:cNvSpPr txBox="1"/>
          <p:nvPr/>
        </p:nvSpPr>
        <p:spPr>
          <a:xfrm>
            <a:off x="5986771" y="5969567"/>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Onder de Linden, Oud-</a:t>
            </a:r>
            <a:r>
              <a:rPr lang="nl-NL" sz="1400" dirty="0" err="1">
                <a:solidFill>
                  <a:schemeClr val="bg1"/>
                </a:solidFill>
                <a:latin typeface="Arial Narrow" panose="020B0604020202020204" pitchFamily="34" charset="0"/>
                <a:cs typeface="Arial Narrow" panose="020B0604020202020204" pitchFamily="34" charset="0"/>
              </a:rPr>
              <a:t>Rekem</a:t>
            </a:r>
            <a:r>
              <a:rPr lang="nl-NL" sz="1400" dirty="0">
                <a:solidFill>
                  <a:schemeClr val="bg1"/>
                </a:solidFill>
                <a:latin typeface="Arial Narrow" panose="020B0604020202020204" pitchFamily="34" charset="0"/>
                <a:cs typeface="Arial Narrow" panose="020B0604020202020204" pitchFamily="34" charset="0"/>
              </a:rPr>
              <a:t>, Lanaken</a:t>
            </a:r>
          </a:p>
        </p:txBody>
      </p:sp>
    </p:spTree>
    <p:extLst>
      <p:ext uri="{BB962C8B-B14F-4D97-AF65-F5344CB8AC3E}">
        <p14:creationId xmlns:p14="http://schemas.microsoft.com/office/powerpoint/2010/main" val="55207941"/>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Gekandelaarde 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13</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1" name="Afbeelding 10">
            <a:extLst>
              <a:ext uri="{FF2B5EF4-FFF2-40B4-BE49-F238E27FC236}">
                <a16:creationId xmlns:a16="http://schemas.microsoft.com/office/drawing/2014/main" id="{DEC10296-CD24-2644-19C4-00C93F4B10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45"/>
          <a:stretch/>
        </p:blipFill>
        <p:spPr>
          <a:xfrm>
            <a:off x="5112000" y="2233010"/>
            <a:ext cx="6774487" cy="4046417"/>
          </a:xfrm>
          <a:prstGeom prst="rect">
            <a:avLst/>
          </a:prstGeom>
        </p:spPr>
      </p:pic>
      <p:pic>
        <p:nvPicPr>
          <p:cNvPr id="12" name="Afbeelding 11" descr="Afbeelding met buitenshuis, gras, hemel, boom&#10;&#10;Automatisch gegenereerde beschrijving">
            <a:extLst>
              <a:ext uri="{FF2B5EF4-FFF2-40B4-BE49-F238E27FC236}">
                <a16:creationId xmlns:a16="http://schemas.microsoft.com/office/drawing/2014/main" id="{4E16640A-E363-5060-E15A-5B0C2219A7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850" y="2237350"/>
            <a:ext cx="5389436" cy="4042077"/>
          </a:xfrm>
          <a:prstGeom prst="rect">
            <a:avLst/>
          </a:prstGeom>
        </p:spPr>
      </p:pic>
      <p:sp>
        <p:nvSpPr>
          <p:cNvPr id="7" name="Tekstvak 6">
            <a:extLst>
              <a:ext uri="{FF2B5EF4-FFF2-40B4-BE49-F238E27FC236}">
                <a16:creationId xmlns:a16="http://schemas.microsoft.com/office/drawing/2014/main" id="{F810BE22-136C-3050-E821-559D72A8E8CC}"/>
              </a:ext>
            </a:extLst>
          </p:cNvPr>
          <p:cNvSpPr txBox="1"/>
          <p:nvPr/>
        </p:nvSpPr>
        <p:spPr>
          <a:xfrm>
            <a:off x="8754520" y="5970920"/>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Dreef in </a:t>
            </a:r>
            <a:r>
              <a:rPr lang="nl-NL" sz="1400" dirty="0" err="1">
                <a:solidFill>
                  <a:schemeClr val="bg1"/>
                </a:solidFill>
                <a:latin typeface="Arial Narrow" panose="020B0604020202020204" pitchFamily="34" charset="0"/>
                <a:cs typeface="Arial Narrow" panose="020B0604020202020204" pitchFamily="34" charset="0"/>
              </a:rPr>
              <a:t>Alden</a:t>
            </a:r>
            <a:r>
              <a:rPr lang="nl-NL" sz="1400" dirty="0">
                <a:solidFill>
                  <a:schemeClr val="bg1"/>
                </a:solidFill>
                <a:latin typeface="Arial Narrow" panose="020B0604020202020204" pitchFamily="34" charset="0"/>
                <a:cs typeface="Arial Narrow" panose="020B0604020202020204" pitchFamily="34" charset="0"/>
              </a:rPr>
              <a:t> Biesen, Bilzen</a:t>
            </a:r>
          </a:p>
        </p:txBody>
      </p:sp>
    </p:spTree>
    <p:extLst>
      <p:ext uri="{BB962C8B-B14F-4D97-AF65-F5344CB8AC3E}">
        <p14:creationId xmlns:p14="http://schemas.microsoft.com/office/powerpoint/2010/main" val="320636392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gras, buitenshuis, hemel, landschap&#10;&#10;Automatisch gegenereerde beschrijving">
            <a:extLst>
              <a:ext uri="{FF2B5EF4-FFF2-40B4-BE49-F238E27FC236}">
                <a16:creationId xmlns:a16="http://schemas.microsoft.com/office/drawing/2014/main" id="{1A6220C2-9870-8294-F4A1-7B99D5BC7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639" y="2235199"/>
            <a:ext cx="5654608" cy="4042077"/>
          </a:xfrm>
          <a:prstGeom prst="rect">
            <a:avLst/>
          </a:prstGeom>
        </p:spPr>
      </p:pic>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Knotbomen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14</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21" name="Afbeelding 20" descr="Afbeelding met buitenshuis, gras, plant, hemel&#10;&#10;Automatisch gegenereerde beschrijving">
            <a:extLst>
              <a:ext uri="{FF2B5EF4-FFF2-40B4-BE49-F238E27FC236}">
                <a16:creationId xmlns:a16="http://schemas.microsoft.com/office/drawing/2014/main" id="{FAD68A9A-D73D-C1AF-659A-C18CD6B72F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6310" y="2229794"/>
            <a:ext cx="3042679" cy="4056905"/>
          </a:xfrm>
          <a:prstGeom prst="rect">
            <a:avLst/>
          </a:prstGeom>
        </p:spPr>
      </p:pic>
      <p:pic>
        <p:nvPicPr>
          <p:cNvPr id="23" name="Afbeelding 22" descr="Afbeelding met buitenshuis, hemel, gras, boom&#10;&#10;Automatisch gegenereerde beschrijving">
            <a:extLst>
              <a:ext uri="{FF2B5EF4-FFF2-40B4-BE49-F238E27FC236}">
                <a16:creationId xmlns:a16="http://schemas.microsoft.com/office/drawing/2014/main" id="{37281C8F-8389-9C0D-F573-BE20B8C312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8989" y="2229794"/>
            <a:ext cx="3311091" cy="4056904"/>
          </a:xfrm>
          <a:prstGeom prst="rect">
            <a:avLst/>
          </a:prstGeom>
        </p:spPr>
      </p:pic>
      <p:sp>
        <p:nvSpPr>
          <p:cNvPr id="27" name="Rechthoek 26">
            <a:extLst>
              <a:ext uri="{FF2B5EF4-FFF2-40B4-BE49-F238E27FC236}">
                <a16:creationId xmlns:a16="http://schemas.microsoft.com/office/drawing/2014/main" id="{62C5338C-BBF9-8179-2F5F-CC77E1295AAE}"/>
              </a:ext>
            </a:extLst>
          </p:cNvPr>
          <p:cNvSpPr/>
          <p:nvPr/>
        </p:nvSpPr>
        <p:spPr>
          <a:xfrm>
            <a:off x="5716310" y="2229792"/>
            <a:ext cx="81817" cy="40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B8434D07-BF40-A8B0-A9BC-8135C27FA40E}"/>
              </a:ext>
            </a:extLst>
          </p:cNvPr>
          <p:cNvSpPr/>
          <p:nvPr/>
        </p:nvSpPr>
        <p:spPr>
          <a:xfrm>
            <a:off x="8688110" y="2160143"/>
            <a:ext cx="70879" cy="4136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189222D2-DE05-5770-42F8-50CB22F5F339}"/>
              </a:ext>
            </a:extLst>
          </p:cNvPr>
          <p:cNvSpPr txBox="1"/>
          <p:nvPr/>
        </p:nvSpPr>
        <p:spPr>
          <a:xfrm>
            <a:off x="5798127" y="5974223"/>
            <a:ext cx="2889983" cy="307777"/>
          </a:xfrm>
          <a:prstGeom prst="rect">
            <a:avLst/>
          </a:prstGeom>
          <a:noFill/>
        </p:spPr>
        <p:txBody>
          <a:bodyPr wrap="square" rtlCol="0">
            <a:spAutoFit/>
          </a:bodyPr>
          <a:lstStyle/>
          <a:p>
            <a:pPr algn="r"/>
            <a:r>
              <a:rPr lang="nl-NL" sz="1400" dirty="0" err="1">
                <a:solidFill>
                  <a:schemeClr val="bg1"/>
                </a:solidFill>
                <a:latin typeface="Arial Narrow" panose="020B0604020202020204" pitchFamily="34" charset="0"/>
                <a:cs typeface="Arial Narrow" panose="020B0604020202020204" pitchFamily="34" charset="0"/>
              </a:rPr>
              <a:t>Terhove</a:t>
            </a:r>
            <a:r>
              <a:rPr lang="nl-NL" sz="1400" dirty="0">
                <a:solidFill>
                  <a:schemeClr val="bg1"/>
                </a:solidFill>
                <a:latin typeface="Arial Narrow" panose="020B0604020202020204" pitchFamily="34" charset="0"/>
                <a:cs typeface="Arial Narrow" panose="020B0604020202020204" pitchFamily="34" charset="0"/>
              </a:rPr>
              <a:t>, Borgloon</a:t>
            </a:r>
          </a:p>
        </p:txBody>
      </p:sp>
      <p:sp>
        <p:nvSpPr>
          <p:cNvPr id="9" name="Tekstvak 8">
            <a:extLst>
              <a:ext uri="{FF2B5EF4-FFF2-40B4-BE49-F238E27FC236}">
                <a16:creationId xmlns:a16="http://schemas.microsoft.com/office/drawing/2014/main" id="{AF7C0314-B9C3-4195-124D-0C2D97559E29}"/>
              </a:ext>
            </a:extLst>
          </p:cNvPr>
          <p:cNvSpPr txBox="1"/>
          <p:nvPr/>
        </p:nvSpPr>
        <p:spPr>
          <a:xfrm>
            <a:off x="9190551" y="5974223"/>
            <a:ext cx="2889983" cy="307777"/>
          </a:xfrm>
          <a:prstGeom prst="rect">
            <a:avLst/>
          </a:prstGeom>
          <a:noFill/>
        </p:spPr>
        <p:txBody>
          <a:bodyPr wrap="square" rtlCol="0">
            <a:spAutoFit/>
          </a:bodyPr>
          <a:lstStyle/>
          <a:p>
            <a:pPr algn="r"/>
            <a:r>
              <a:rPr lang="nl-NL" sz="1400" dirty="0" err="1">
                <a:solidFill>
                  <a:schemeClr val="bg1"/>
                </a:solidFill>
                <a:latin typeface="Arial Narrow" panose="020B0604020202020204" pitchFamily="34" charset="0"/>
                <a:cs typeface="Arial Narrow" panose="020B0604020202020204" pitchFamily="34" charset="0"/>
              </a:rPr>
              <a:t>Daal,Veurs</a:t>
            </a:r>
            <a:r>
              <a:rPr lang="nl-NL" sz="1400" dirty="0">
                <a:solidFill>
                  <a:schemeClr val="bg1"/>
                </a:solidFill>
                <a:latin typeface="Arial Narrow" panose="020B0604020202020204" pitchFamily="34" charset="0"/>
                <a:cs typeface="Arial Narrow" panose="020B0604020202020204" pitchFamily="34" charset="0"/>
              </a:rPr>
              <a:t> NL</a:t>
            </a:r>
          </a:p>
        </p:txBody>
      </p:sp>
    </p:spTree>
    <p:extLst>
      <p:ext uri="{BB962C8B-B14F-4D97-AF65-F5344CB8AC3E}">
        <p14:creationId xmlns:p14="http://schemas.microsoft.com/office/powerpoint/2010/main" val="87648706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Knotbomen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5" name="Afbeelding 14" descr="Afbeelding met mand, container, Opbergmand, rotan&#10;&#10;Automatisch gegenereerde beschrijving">
            <a:extLst>
              <a:ext uri="{FF2B5EF4-FFF2-40B4-BE49-F238E27FC236}">
                <a16:creationId xmlns:a16="http://schemas.microsoft.com/office/drawing/2014/main" id="{13478DA4-324F-3D42-689A-16BEC938B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8989" y="2236857"/>
            <a:ext cx="3385829" cy="4042781"/>
          </a:xfrm>
          <a:prstGeom prst="rect">
            <a:avLst/>
          </a:prstGeom>
        </p:spPr>
      </p:pic>
      <p:pic>
        <p:nvPicPr>
          <p:cNvPr id="13" name="Afbeelding 12" descr="Afbeelding met kleding, Menselijk gezicht, persoon, glimlach&#10;&#10;Automatisch gegenereerde beschrijving">
            <a:extLst>
              <a:ext uri="{FF2B5EF4-FFF2-40B4-BE49-F238E27FC236}">
                <a16:creationId xmlns:a16="http://schemas.microsoft.com/office/drawing/2014/main" id="{49A152B0-D0AA-8740-9D85-5D440D07EA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9303" y="2239220"/>
            <a:ext cx="3042679" cy="4044266"/>
          </a:xfrm>
          <a:prstGeom prst="rect">
            <a:avLst/>
          </a:prstGeom>
        </p:spPr>
      </p:pic>
      <p:pic>
        <p:nvPicPr>
          <p:cNvPr id="12" name="Afbeelding 11" descr="Afbeelding met buitenshuis, kleding, gras, schoeisel&#10;&#10;Automatisch gegenereerde beschrijving">
            <a:extLst>
              <a:ext uri="{FF2B5EF4-FFF2-40B4-BE49-F238E27FC236}">
                <a16:creationId xmlns:a16="http://schemas.microsoft.com/office/drawing/2014/main" id="{9D021C39-2A71-3239-854C-349E510A59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4"/>
          <a:stretch/>
        </p:blipFill>
        <p:spPr>
          <a:xfrm>
            <a:off x="828000" y="2233010"/>
            <a:ext cx="4680000" cy="4042780"/>
          </a:xfrm>
          <a:prstGeom prst="rect">
            <a:avLst/>
          </a:prstGeom>
        </p:spPr>
      </p:pic>
      <p:sp>
        <p:nvSpPr>
          <p:cNvPr id="7" name="Tekstvak 6">
            <a:extLst>
              <a:ext uri="{FF2B5EF4-FFF2-40B4-BE49-F238E27FC236}">
                <a16:creationId xmlns:a16="http://schemas.microsoft.com/office/drawing/2014/main" id="{4915A4D0-6F8A-53C1-883D-CAD50DA9AB86}"/>
              </a:ext>
            </a:extLst>
          </p:cNvPr>
          <p:cNvSpPr txBox="1"/>
          <p:nvPr/>
        </p:nvSpPr>
        <p:spPr>
          <a:xfrm>
            <a:off x="844551" y="5968013"/>
            <a:ext cx="4657746"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Provinciaal Domein </a:t>
            </a:r>
            <a:r>
              <a:rPr lang="nl-NL" sz="1400" dirty="0" err="1">
                <a:solidFill>
                  <a:schemeClr val="bg1"/>
                </a:solidFill>
                <a:latin typeface="Arial Narrow" panose="020B0604020202020204" pitchFamily="34" charset="0"/>
                <a:cs typeface="Arial Narrow" panose="020B0604020202020204" pitchFamily="34" charset="0"/>
              </a:rPr>
              <a:t>Bokrijk</a:t>
            </a:r>
            <a:r>
              <a:rPr lang="nl-NL" sz="1400" dirty="0">
                <a:solidFill>
                  <a:schemeClr val="bg1"/>
                </a:solidFill>
                <a:latin typeface="Arial Narrow" panose="020B0604020202020204" pitchFamily="34" charset="0"/>
                <a:cs typeface="Arial Narrow" panose="020B0604020202020204" pitchFamily="34" charset="0"/>
              </a:rPr>
              <a:t> - Openluchtmuseum, Genk</a:t>
            </a:r>
          </a:p>
        </p:txBody>
      </p:sp>
    </p:spTree>
    <p:extLst>
      <p:ext uri="{BB962C8B-B14F-4D97-AF65-F5344CB8AC3E}">
        <p14:creationId xmlns:p14="http://schemas.microsoft.com/office/powerpoint/2010/main" val="411199304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Leibomen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FC766EFA-C27F-9AE7-5D19-5B6CCA642F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639" y="2233010"/>
            <a:ext cx="5399409" cy="4049557"/>
          </a:xfrm>
          <a:prstGeom prst="rect">
            <a:avLst/>
          </a:prstGeom>
        </p:spPr>
      </p:pic>
      <p:pic>
        <p:nvPicPr>
          <p:cNvPr id="10" name="Afbeelding 9" descr="Afbeelding met buitenshuis, gebouw, plant, grond&#10;&#10;Automatisch gegenereerde beschrijving">
            <a:extLst>
              <a:ext uri="{FF2B5EF4-FFF2-40B4-BE49-F238E27FC236}">
                <a16:creationId xmlns:a16="http://schemas.microsoft.com/office/drawing/2014/main" id="{81FAE292-CEF1-2D71-A627-5C9A06A11F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4837" y="2230081"/>
            <a:ext cx="5061947" cy="4049557"/>
          </a:xfrm>
          <a:prstGeom prst="rect">
            <a:avLst/>
          </a:prstGeom>
        </p:spPr>
      </p:pic>
      <p:sp>
        <p:nvSpPr>
          <p:cNvPr id="9" name="Tekstvak 8">
            <a:extLst>
              <a:ext uri="{FF2B5EF4-FFF2-40B4-BE49-F238E27FC236}">
                <a16:creationId xmlns:a16="http://schemas.microsoft.com/office/drawing/2014/main" id="{2E7D630E-1A3E-5C75-2A71-080FA6DFC4E9}"/>
              </a:ext>
            </a:extLst>
          </p:cNvPr>
          <p:cNvSpPr txBox="1"/>
          <p:nvPr/>
        </p:nvSpPr>
        <p:spPr>
          <a:xfrm>
            <a:off x="8371185" y="5953579"/>
            <a:ext cx="3131967" cy="307777"/>
          </a:xfrm>
          <a:prstGeom prst="rect">
            <a:avLst/>
          </a:prstGeom>
          <a:noFill/>
        </p:spPr>
        <p:txBody>
          <a:bodyPr wrap="square" rtlCol="0">
            <a:spAutoFit/>
          </a:bodyPr>
          <a:lstStyle/>
          <a:p>
            <a:pPr algn="r"/>
            <a:r>
              <a:rPr lang="nl-NL" sz="1400" dirty="0" err="1">
                <a:solidFill>
                  <a:schemeClr val="bg1"/>
                </a:solidFill>
                <a:latin typeface="Arial Narrow" panose="020B0604020202020204" pitchFamily="34" charset="0"/>
                <a:cs typeface="Arial Narrow" panose="020B0604020202020204" pitchFamily="34" charset="0"/>
              </a:rPr>
              <a:t>Bonifaciusbrug</a:t>
            </a:r>
            <a:r>
              <a:rPr lang="nl-NL" sz="1400" dirty="0">
                <a:solidFill>
                  <a:schemeClr val="bg1"/>
                </a:solidFill>
                <a:latin typeface="Arial Narrow" panose="020B0604020202020204" pitchFamily="34" charset="0"/>
                <a:cs typeface="Arial Narrow" panose="020B0604020202020204" pitchFamily="34" charset="0"/>
              </a:rPr>
              <a:t>, Brugge</a:t>
            </a:r>
          </a:p>
        </p:txBody>
      </p:sp>
      <p:sp>
        <p:nvSpPr>
          <p:cNvPr id="11" name="Tekstvak 10">
            <a:extLst>
              <a:ext uri="{FF2B5EF4-FFF2-40B4-BE49-F238E27FC236}">
                <a16:creationId xmlns:a16="http://schemas.microsoft.com/office/drawing/2014/main" id="{1A8419A3-CB7A-195C-53B5-C76390C2967A}"/>
              </a:ext>
            </a:extLst>
          </p:cNvPr>
          <p:cNvSpPr txBox="1"/>
          <p:nvPr/>
        </p:nvSpPr>
        <p:spPr>
          <a:xfrm>
            <a:off x="3153536" y="5961046"/>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Scherpenheuvel</a:t>
            </a:r>
          </a:p>
        </p:txBody>
      </p:sp>
    </p:spTree>
    <p:extLst>
      <p:ext uri="{BB962C8B-B14F-4D97-AF65-F5344CB8AC3E}">
        <p14:creationId xmlns:p14="http://schemas.microsoft.com/office/powerpoint/2010/main" val="272255660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Veteraanbomen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17</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1" name="Afbeelding 10" descr="Afbeelding met buitenshuis, gras, hemel, wolk&#10;&#10;Automatisch gegenereerde beschrijving">
            <a:extLst>
              <a:ext uri="{FF2B5EF4-FFF2-40B4-BE49-F238E27FC236}">
                <a16:creationId xmlns:a16="http://schemas.microsoft.com/office/drawing/2014/main" id="{F6FE0B9D-C3B8-EC9C-DE60-865C91F7D7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6476" y="1146505"/>
            <a:ext cx="7080986" cy="5266483"/>
          </a:xfrm>
          <a:prstGeom prst="rect">
            <a:avLst/>
          </a:prstGeom>
        </p:spPr>
      </p:pic>
      <p:sp>
        <p:nvSpPr>
          <p:cNvPr id="7" name="Tekstvak 6">
            <a:extLst>
              <a:ext uri="{FF2B5EF4-FFF2-40B4-BE49-F238E27FC236}">
                <a16:creationId xmlns:a16="http://schemas.microsoft.com/office/drawing/2014/main" id="{4EFCF076-570A-A58F-B316-2F79234FB1FF}"/>
              </a:ext>
            </a:extLst>
          </p:cNvPr>
          <p:cNvSpPr txBox="1"/>
          <p:nvPr/>
        </p:nvSpPr>
        <p:spPr>
          <a:xfrm>
            <a:off x="7635495" y="6097430"/>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Dierenpark </a:t>
            </a:r>
            <a:r>
              <a:rPr lang="nl-NL" sz="1400" dirty="0" err="1">
                <a:solidFill>
                  <a:schemeClr val="bg1"/>
                </a:solidFill>
                <a:latin typeface="Arial Narrow" panose="020B0604020202020204" pitchFamily="34" charset="0"/>
                <a:cs typeface="Arial Narrow" panose="020B0604020202020204" pitchFamily="34" charset="0"/>
              </a:rPr>
              <a:t>Pairi</a:t>
            </a:r>
            <a:r>
              <a:rPr lang="nl-NL" sz="1400" dirty="0">
                <a:solidFill>
                  <a:schemeClr val="bg1"/>
                </a:solidFill>
                <a:latin typeface="Arial Narrow" panose="020B0604020202020204" pitchFamily="34" charset="0"/>
                <a:cs typeface="Arial Narrow" panose="020B0604020202020204" pitchFamily="34" charset="0"/>
              </a:rPr>
              <a:t> </a:t>
            </a:r>
            <a:r>
              <a:rPr lang="nl-NL" sz="1400" dirty="0" err="1">
                <a:solidFill>
                  <a:schemeClr val="bg1"/>
                </a:solidFill>
                <a:latin typeface="Arial Narrow" panose="020B0604020202020204" pitchFamily="34" charset="0"/>
                <a:cs typeface="Arial Narrow" panose="020B0604020202020204" pitchFamily="34" charset="0"/>
              </a:rPr>
              <a:t>Daiza</a:t>
            </a:r>
            <a:r>
              <a:rPr lang="nl-NL" sz="1400" dirty="0">
                <a:solidFill>
                  <a:schemeClr val="bg1"/>
                </a:solidFill>
                <a:latin typeface="Arial Narrow" panose="020B0604020202020204" pitchFamily="34" charset="0"/>
                <a:cs typeface="Arial Narrow" panose="020B0604020202020204" pitchFamily="34" charset="0"/>
              </a:rPr>
              <a:t>, </a:t>
            </a:r>
            <a:r>
              <a:rPr lang="nl-NL" sz="1400" dirty="0" err="1">
                <a:solidFill>
                  <a:schemeClr val="bg1"/>
                </a:solidFill>
                <a:latin typeface="Arial Narrow" panose="020B0604020202020204" pitchFamily="34" charset="0"/>
                <a:cs typeface="Arial Narrow" panose="020B0604020202020204" pitchFamily="34" charset="0"/>
              </a:rPr>
              <a:t>Bruggelette</a:t>
            </a:r>
            <a:endParaRPr lang="nl-NL" sz="14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9780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18</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2082AEA7-1E21-CE78-E2C3-5BE69405837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4153" b="509"/>
          <a:stretch/>
        </p:blipFill>
        <p:spPr>
          <a:xfrm>
            <a:off x="0" y="1656000"/>
            <a:ext cx="12172749" cy="4788000"/>
          </a:xfrm>
          <a:prstGeom prst="rect">
            <a:avLst/>
          </a:prstGeom>
        </p:spPr>
      </p:pic>
      <p:sp>
        <p:nvSpPr>
          <p:cNvPr id="9" name="Vrije vorm 8">
            <a:extLst>
              <a:ext uri="{FF2B5EF4-FFF2-40B4-BE49-F238E27FC236}">
                <a16:creationId xmlns:a16="http://schemas.microsoft.com/office/drawing/2014/main" id="{429DA440-8BAF-FFE5-ACF7-727B53D41A07}"/>
              </a:ext>
            </a:extLst>
          </p:cNvPr>
          <p:cNvSpPr/>
          <p:nvPr/>
        </p:nvSpPr>
        <p:spPr>
          <a:xfrm>
            <a:off x="19251" y="4124708"/>
            <a:ext cx="5611528" cy="205204"/>
          </a:xfrm>
          <a:custGeom>
            <a:avLst/>
            <a:gdLst>
              <a:gd name="connsiteX0" fmla="*/ 0 w 5669280"/>
              <a:gd name="connsiteY0" fmla="*/ 308008 h 433137"/>
              <a:gd name="connsiteX1" fmla="*/ 654517 w 5669280"/>
              <a:gd name="connsiteY1" fmla="*/ 375385 h 433137"/>
              <a:gd name="connsiteX2" fmla="*/ 2829827 w 5669280"/>
              <a:gd name="connsiteY2" fmla="*/ 433137 h 433137"/>
              <a:gd name="connsiteX3" fmla="*/ 3474720 w 5669280"/>
              <a:gd name="connsiteY3" fmla="*/ 336884 h 433137"/>
              <a:gd name="connsiteX4" fmla="*/ 4109987 w 5669280"/>
              <a:gd name="connsiteY4" fmla="*/ 192505 h 433137"/>
              <a:gd name="connsiteX5" fmla="*/ 4389120 w 5669280"/>
              <a:gd name="connsiteY5" fmla="*/ 134753 h 433137"/>
              <a:gd name="connsiteX6" fmla="*/ 5293894 w 5669280"/>
              <a:gd name="connsiteY6" fmla="*/ 0 h 433137"/>
              <a:gd name="connsiteX7" fmla="*/ 5447898 w 5669280"/>
              <a:gd name="connsiteY7" fmla="*/ 28875 h 433137"/>
              <a:gd name="connsiteX8" fmla="*/ 5669280 w 5669280"/>
              <a:gd name="connsiteY8" fmla="*/ 28875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9280" h="433137">
                <a:moveTo>
                  <a:pt x="0" y="308008"/>
                </a:moveTo>
                <a:lnTo>
                  <a:pt x="654517" y="375385"/>
                </a:lnTo>
                <a:lnTo>
                  <a:pt x="2829827" y="433137"/>
                </a:lnTo>
                <a:lnTo>
                  <a:pt x="3474720" y="336884"/>
                </a:lnTo>
                <a:lnTo>
                  <a:pt x="4109987" y="192505"/>
                </a:lnTo>
                <a:lnTo>
                  <a:pt x="4389120" y="134753"/>
                </a:lnTo>
                <a:lnTo>
                  <a:pt x="5293894" y="0"/>
                </a:lnTo>
                <a:lnTo>
                  <a:pt x="5447898" y="28875"/>
                </a:lnTo>
                <a:lnTo>
                  <a:pt x="5669280" y="28875"/>
                </a:ln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7DF71A6D-BED9-A79D-5124-FF609001A81B}"/>
              </a:ext>
            </a:extLst>
          </p:cNvPr>
          <p:cNvSpPr txBox="1"/>
          <p:nvPr/>
        </p:nvSpPr>
        <p:spPr>
          <a:xfrm>
            <a:off x="2732177" y="4021468"/>
            <a:ext cx="2812801" cy="338554"/>
          </a:xfrm>
          <a:prstGeom prst="rect">
            <a:avLst/>
          </a:prstGeom>
          <a:solidFill>
            <a:schemeClr val="bg1"/>
          </a:solidFill>
        </p:spPr>
        <p:txBody>
          <a:bodyPr wrap="square" rtlCol="0">
            <a:spAutoFit/>
          </a:bodyPr>
          <a:lstStyle/>
          <a:p>
            <a:r>
              <a:rPr lang="nl-NL" sz="1600" dirty="0">
                <a:solidFill>
                  <a:srgbClr val="FF0000"/>
                </a:solidFill>
                <a:latin typeface="Arial Narrow" panose="020B0604020202020204" pitchFamily="34" charset="0"/>
                <a:cs typeface="Arial Narrow" panose="020B0604020202020204" pitchFamily="34" charset="0"/>
              </a:rPr>
              <a:t>Houtige beplantingen naar functie </a:t>
            </a:r>
          </a:p>
        </p:txBody>
      </p:sp>
      <p:sp>
        <p:nvSpPr>
          <p:cNvPr id="12" name="Tekstvak 11">
            <a:extLst>
              <a:ext uri="{FF2B5EF4-FFF2-40B4-BE49-F238E27FC236}">
                <a16:creationId xmlns:a16="http://schemas.microsoft.com/office/drawing/2014/main" id="{28F78ABF-F7D7-1061-3DB9-43D8D4C3D74B}"/>
              </a:ext>
            </a:extLst>
          </p:cNvPr>
          <p:cNvSpPr txBox="1"/>
          <p:nvPr/>
        </p:nvSpPr>
        <p:spPr>
          <a:xfrm>
            <a:off x="426513" y="4124708"/>
            <a:ext cx="1879151" cy="338554"/>
          </a:xfrm>
          <a:prstGeom prst="rect">
            <a:avLst/>
          </a:prstGeom>
          <a:solidFill>
            <a:schemeClr val="bg1"/>
          </a:solidFill>
        </p:spPr>
        <p:txBody>
          <a:bodyPr wrap="square" rtlCol="0">
            <a:spAutoFit/>
          </a:bodyPr>
          <a:lstStyle/>
          <a:p>
            <a:r>
              <a:rPr lang="nl-NL" sz="1600" dirty="0">
                <a:solidFill>
                  <a:srgbClr val="FF0000"/>
                </a:solidFill>
                <a:latin typeface="Arial Narrow" panose="020B0604020202020204" pitchFamily="34" charset="0"/>
                <a:cs typeface="Arial Narrow" panose="020B0604020202020204" pitchFamily="34" charset="0"/>
              </a:rPr>
              <a:t>Houtige beplantingen</a:t>
            </a:r>
          </a:p>
        </p:txBody>
      </p:sp>
      <p:pic>
        <p:nvPicPr>
          <p:cNvPr id="13" name="Picture 2" descr="Erfgoedpremie via oproep | VAi">
            <a:extLst>
              <a:ext uri="{FF2B5EF4-FFF2-40B4-BE49-F238E27FC236}">
                <a16:creationId xmlns:a16="http://schemas.microsoft.com/office/drawing/2014/main" id="{E1F7E4A9-A118-F19D-D2B5-708CA5E3A4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86336" y="-143672"/>
            <a:ext cx="2219074" cy="1166804"/>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747F9CE2-CD86-8E0C-99CB-17AED4319AE0}"/>
              </a:ext>
            </a:extLst>
          </p:cNvPr>
          <p:cNvSpPr txBox="1"/>
          <p:nvPr/>
        </p:nvSpPr>
        <p:spPr>
          <a:xfrm>
            <a:off x="9886337" y="856108"/>
            <a:ext cx="2332394" cy="338554"/>
          </a:xfrm>
          <a:prstGeom prst="rect">
            <a:avLst/>
          </a:prstGeom>
          <a:noFill/>
        </p:spPr>
        <p:txBody>
          <a:bodyPr wrap="square" rtlCol="0">
            <a:spAutoFit/>
          </a:bodyPr>
          <a:lstStyle/>
          <a:p>
            <a:r>
              <a:rPr lang="nl-NL" sz="800" dirty="0"/>
              <a:t>Bron afbeelding: Thesaurus 2023_10_10</a:t>
            </a:r>
          </a:p>
          <a:p>
            <a:r>
              <a:rPr lang="nl-NL" sz="800" dirty="0">
                <a:hlinkClick r:id="rId5"/>
              </a:rPr>
              <a:t>https://thesaurus.onroerenderfgoed.be/</a:t>
            </a:r>
            <a:endParaRPr lang="nl-NL" sz="800" dirty="0"/>
          </a:p>
        </p:txBody>
      </p:sp>
      <p:pic>
        <p:nvPicPr>
          <p:cNvPr id="15" name="Afbeelding 14" descr="Afbeelding met Lettertype, tekst, Graphics, wit&#10;&#10;Automatisch gegenereerde beschrijving">
            <a:extLst>
              <a:ext uri="{FF2B5EF4-FFF2-40B4-BE49-F238E27FC236}">
                <a16:creationId xmlns:a16="http://schemas.microsoft.com/office/drawing/2014/main" id="{12436F80-E29B-ED5C-B9D0-0F1C4F5D1F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1850" y="1649950"/>
            <a:ext cx="4452419" cy="684000"/>
          </a:xfrm>
          <a:prstGeom prst="rect">
            <a:avLst/>
          </a:prstGeom>
        </p:spPr>
      </p:pic>
      <p:sp>
        <p:nvSpPr>
          <p:cNvPr id="16" name="Rechthoek 15">
            <a:extLst>
              <a:ext uri="{FF2B5EF4-FFF2-40B4-BE49-F238E27FC236}">
                <a16:creationId xmlns:a16="http://schemas.microsoft.com/office/drawing/2014/main" id="{2A65E78D-6AB1-7B39-E401-73403581D29C}"/>
              </a:ext>
            </a:extLst>
          </p:cNvPr>
          <p:cNvSpPr/>
          <p:nvPr/>
        </p:nvSpPr>
        <p:spPr>
          <a:xfrm>
            <a:off x="9555975" y="3166504"/>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fetisjbomen</a:t>
            </a:r>
          </a:p>
        </p:txBody>
      </p:sp>
      <p:sp>
        <p:nvSpPr>
          <p:cNvPr id="21" name="Rechthoek 20">
            <a:extLst>
              <a:ext uri="{FF2B5EF4-FFF2-40B4-BE49-F238E27FC236}">
                <a16:creationId xmlns:a16="http://schemas.microsoft.com/office/drawing/2014/main" id="{DF568A96-BEBA-F8CD-753E-C707EECA1B5D}"/>
              </a:ext>
            </a:extLst>
          </p:cNvPr>
          <p:cNvSpPr/>
          <p:nvPr/>
        </p:nvSpPr>
        <p:spPr>
          <a:xfrm>
            <a:off x="9555975" y="3709621"/>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herdenkingsbomen</a:t>
            </a:r>
          </a:p>
        </p:txBody>
      </p:sp>
      <p:sp>
        <p:nvSpPr>
          <p:cNvPr id="22" name="Rechthoek 21">
            <a:extLst>
              <a:ext uri="{FF2B5EF4-FFF2-40B4-BE49-F238E27FC236}">
                <a16:creationId xmlns:a16="http://schemas.microsoft.com/office/drawing/2014/main" id="{3EA7E77D-7475-5737-F433-97E35B4438AF}"/>
              </a:ext>
            </a:extLst>
          </p:cNvPr>
          <p:cNvSpPr/>
          <p:nvPr/>
        </p:nvSpPr>
        <p:spPr>
          <a:xfrm>
            <a:off x="9555975" y="3988754"/>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markeringsbomen</a:t>
            </a:r>
          </a:p>
        </p:txBody>
      </p:sp>
      <p:sp>
        <p:nvSpPr>
          <p:cNvPr id="23" name="Rechthoek 22">
            <a:extLst>
              <a:ext uri="{FF2B5EF4-FFF2-40B4-BE49-F238E27FC236}">
                <a16:creationId xmlns:a16="http://schemas.microsoft.com/office/drawing/2014/main" id="{43C06FD0-435A-94C9-9F40-57CA4A7C704A}"/>
              </a:ext>
            </a:extLst>
          </p:cNvPr>
          <p:cNvSpPr/>
          <p:nvPr/>
        </p:nvSpPr>
        <p:spPr>
          <a:xfrm>
            <a:off x="9566260" y="5467537"/>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welkomstbomen</a:t>
            </a:r>
          </a:p>
        </p:txBody>
      </p:sp>
      <p:sp>
        <p:nvSpPr>
          <p:cNvPr id="24" name="Rechthoek 23">
            <a:extLst>
              <a:ext uri="{FF2B5EF4-FFF2-40B4-BE49-F238E27FC236}">
                <a16:creationId xmlns:a16="http://schemas.microsoft.com/office/drawing/2014/main" id="{CB194AA0-383B-174A-4812-4543CD7E9EE3}"/>
              </a:ext>
            </a:extLst>
          </p:cNvPr>
          <p:cNvSpPr/>
          <p:nvPr/>
        </p:nvSpPr>
        <p:spPr>
          <a:xfrm>
            <a:off x="9555975" y="3435808"/>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gerechtsbomen</a:t>
            </a:r>
          </a:p>
        </p:txBody>
      </p:sp>
    </p:spTree>
    <p:extLst>
      <p:ext uri="{BB962C8B-B14F-4D97-AF65-F5344CB8AC3E}">
        <p14:creationId xmlns:p14="http://schemas.microsoft.com/office/powerpoint/2010/main" val="3662774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Fetisjbomen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19</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2" name="Afbeelding 11">
            <a:extLst>
              <a:ext uri="{FF2B5EF4-FFF2-40B4-BE49-F238E27FC236}">
                <a16:creationId xmlns:a16="http://schemas.microsoft.com/office/drawing/2014/main" id="{942323E7-C7E8-772A-7A56-E4CD8CAE94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9926" y="1159754"/>
            <a:ext cx="3954925" cy="5273234"/>
          </a:xfrm>
          <a:prstGeom prst="rect">
            <a:avLst/>
          </a:prstGeom>
        </p:spPr>
      </p:pic>
      <p:pic>
        <p:nvPicPr>
          <p:cNvPr id="13" name="Afbeelding 12">
            <a:extLst>
              <a:ext uri="{FF2B5EF4-FFF2-40B4-BE49-F238E27FC236}">
                <a16:creationId xmlns:a16="http://schemas.microsoft.com/office/drawing/2014/main" id="{62D0FC42-6013-F95C-CE08-22591EECCB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3103" y="1154575"/>
            <a:ext cx="3962694" cy="5283592"/>
          </a:xfrm>
          <a:prstGeom prst="rect">
            <a:avLst/>
          </a:prstGeom>
        </p:spPr>
      </p:pic>
      <p:sp>
        <p:nvSpPr>
          <p:cNvPr id="7" name="Tekstvak 6">
            <a:extLst>
              <a:ext uri="{FF2B5EF4-FFF2-40B4-BE49-F238E27FC236}">
                <a16:creationId xmlns:a16="http://schemas.microsoft.com/office/drawing/2014/main" id="{27329B73-CA32-C84F-A613-A95DA7CBF898}"/>
              </a:ext>
            </a:extLst>
          </p:cNvPr>
          <p:cNvSpPr txBox="1"/>
          <p:nvPr/>
        </p:nvSpPr>
        <p:spPr>
          <a:xfrm>
            <a:off x="4005045" y="6107430"/>
            <a:ext cx="3730752" cy="307777"/>
          </a:xfrm>
          <a:prstGeom prst="rect">
            <a:avLst/>
          </a:prstGeom>
          <a:noFill/>
        </p:spPr>
        <p:txBody>
          <a:bodyPr wrap="square" rtlCol="0">
            <a:spAutoFit/>
          </a:bodyPr>
          <a:lstStyle/>
          <a:p>
            <a:pPr algn="r"/>
            <a:r>
              <a:rPr lang="nl-NL" sz="1400" dirty="0" err="1">
                <a:solidFill>
                  <a:schemeClr val="bg1"/>
                </a:solidFill>
                <a:latin typeface="Arial Narrow" panose="020B0604020202020204" pitchFamily="34" charset="0"/>
                <a:cs typeface="Arial Narrow" panose="020B0604020202020204" pitchFamily="34" charset="0"/>
              </a:rPr>
              <a:t>Rue</a:t>
            </a:r>
            <a:r>
              <a:rPr lang="nl-NL" sz="1400" dirty="0">
                <a:solidFill>
                  <a:schemeClr val="bg1"/>
                </a:solidFill>
                <a:latin typeface="Arial Narrow" panose="020B0604020202020204" pitchFamily="34" charset="0"/>
                <a:cs typeface="Arial Narrow" panose="020B0604020202020204" pitchFamily="34" charset="0"/>
              </a:rPr>
              <a:t> </a:t>
            </a:r>
            <a:r>
              <a:rPr lang="nl-NL" sz="1400" dirty="0" err="1">
                <a:solidFill>
                  <a:schemeClr val="bg1"/>
                </a:solidFill>
                <a:latin typeface="Arial Narrow" panose="020B0604020202020204" pitchFamily="34" charset="0"/>
                <a:cs typeface="Arial Narrow" panose="020B0604020202020204" pitchFamily="34" charset="0"/>
              </a:rPr>
              <a:t>Soussy</a:t>
            </a:r>
            <a:r>
              <a:rPr lang="nl-NL" sz="1400" dirty="0">
                <a:solidFill>
                  <a:schemeClr val="bg1"/>
                </a:solidFill>
                <a:latin typeface="Arial Narrow" panose="020B0604020202020204" pitchFamily="34" charset="0"/>
                <a:cs typeface="Arial Narrow" panose="020B0604020202020204" pitchFamily="34" charset="0"/>
              </a:rPr>
              <a:t>, bij de menhirs van </a:t>
            </a:r>
            <a:r>
              <a:rPr lang="nl-NL" sz="1400" dirty="0" err="1">
                <a:solidFill>
                  <a:schemeClr val="bg1"/>
                </a:solidFill>
                <a:latin typeface="Arial Narrow" panose="020B0604020202020204" pitchFamily="34" charset="0"/>
                <a:cs typeface="Arial Narrow" panose="020B0604020202020204" pitchFamily="34" charset="0"/>
              </a:rPr>
              <a:t>Oppagne</a:t>
            </a:r>
            <a:r>
              <a:rPr lang="nl-NL" sz="1400" dirty="0">
                <a:solidFill>
                  <a:schemeClr val="bg1"/>
                </a:solidFill>
                <a:latin typeface="Arial Narrow" panose="020B0604020202020204" pitchFamily="34" charset="0"/>
                <a:cs typeface="Arial Narrow" panose="020B0604020202020204" pitchFamily="34" charset="0"/>
              </a:rPr>
              <a:t>, Durbuy</a:t>
            </a:r>
          </a:p>
        </p:txBody>
      </p:sp>
    </p:spTree>
    <p:extLst>
      <p:ext uri="{BB962C8B-B14F-4D97-AF65-F5344CB8AC3E}">
        <p14:creationId xmlns:p14="http://schemas.microsoft.com/office/powerpoint/2010/main" val="280080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DF58A96-9C18-F40E-D293-0138D76749DE}"/>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pic>
        <p:nvPicPr>
          <p:cNvPr id="10" name="Afbeelding 9" descr="Afbeelding met buitenshuis, gras, plant, boom&#10;&#10;Automatisch gegenereerde beschrijving">
            <a:hlinkClick r:id="rId3"/>
            <a:extLst>
              <a:ext uri="{FF2B5EF4-FFF2-40B4-BE49-F238E27FC236}">
                <a16:creationId xmlns:a16="http://schemas.microsoft.com/office/drawing/2014/main" id="{67E6EC2C-E436-324B-4070-CF893C1F83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1272" y="1723390"/>
            <a:ext cx="7166306" cy="4281170"/>
          </a:xfrm>
          <a:prstGeom prst="rect">
            <a:avLst/>
          </a:prstGeom>
          <a:effectLst>
            <a:softEdge rad="44793"/>
          </a:effectLst>
        </p:spPr>
      </p:pic>
      <p:pic>
        <p:nvPicPr>
          <p:cNvPr id="11" name="Afbeelding 10" descr="Afbeelding met buitenshuis, gras, plant, boom&#10;&#10;Automatisch gegenereerde beschrijving">
            <a:extLst>
              <a:ext uri="{FF2B5EF4-FFF2-40B4-BE49-F238E27FC236}">
                <a16:creationId xmlns:a16="http://schemas.microsoft.com/office/drawing/2014/main" id="{A3CC8616-2875-4B34-599D-176BC8B677D9}"/>
              </a:ext>
            </a:extLst>
          </p:cNvPr>
          <p:cNvPicPr>
            <a:picLocks noChangeAspect="1"/>
          </p:cNvPicPr>
          <p:nvPr/>
        </p:nvPicPr>
        <p:blipFill rotWithShape="1">
          <a:blip r:embed="rId5" cstate="email">
            <a:alphaModFix amt="41000"/>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a:ext>
            </a:extLst>
          </a:blip>
          <a:srcRect/>
          <a:stretch/>
        </p:blipFill>
        <p:spPr>
          <a:xfrm>
            <a:off x="9367520" y="2011680"/>
            <a:ext cx="2200058" cy="568960"/>
          </a:xfrm>
          <a:prstGeom prst="rect">
            <a:avLst/>
          </a:prstGeom>
          <a:effectLst>
            <a:softEdge rad="44793"/>
          </a:effectLst>
        </p:spPr>
      </p:pic>
      <p:sp>
        <p:nvSpPr>
          <p:cNvPr id="4" name="Titel 1">
            <a:extLst>
              <a:ext uri="{FF2B5EF4-FFF2-40B4-BE49-F238E27FC236}">
                <a16:creationId xmlns:a16="http://schemas.microsoft.com/office/drawing/2014/main" id="{D46BC956-4223-59A4-F7A1-4687ADA62555}"/>
              </a:ext>
            </a:extLst>
          </p:cNvPr>
          <p:cNvSpPr txBox="1">
            <a:spLocks/>
          </p:cNvSpPr>
          <p:nvPr/>
        </p:nvSpPr>
        <p:spPr>
          <a:xfrm>
            <a:off x="4401272" y="1515776"/>
            <a:ext cx="7025224"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l-NL" dirty="0">
                <a:latin typeface="Calibri" panose="020F0502020204030204" pitchFamily="34" charset="0"/>
                <a:cs typeface="Calibri" panose="020F0502020204030204" pitchFamily="34" charset="0"/>
              </a:rPr>
            </a:br>
            <a:r>
              <a:rPr lang="nl-NL" dirty="0">
                <a:solidFill>
                  <a:schemeClr val="bg1"/>
                </a:solidFill>
                <a:latin typeface="Calibri" panose="020F0502020204030204" pitchFamily="34" charset="0"/>
                <a:cs typeface="Calibri" panose="020F0502020204030204" pitchFamily="34" charset="0"/>
              </a:rPr>
              <a:t>Postgraduaat Groen erfgoed</a:t>
            </a:r>
          </a:p>
          <a:p>
            <a:pPr algn="r"/>
            <a:endParaRPr lang="nl-BE" sz="3900" dirty="0">
              <a:latin typeface="Calibri" panose="020F0502020204030204" pitchFamily="34" charset="0"/>
              <a:cs typeface="Calibri" panose="020F0502020204030204" pitchFamily="34" charset="0"/>
            </a:endParaRPr>
          </a:p>
        </p:txBody>
      </p:sp>
      <p:sp>
        <p:nvSpPr>
          <p:cNvPr id="3" name="Tijdelijke aanduiding voor dianummer 5">
            <a:extLst>
              <a:ext uri="{FF2B5EF4-FFF2-40B4-BE49-F238E27FC236}">
                <a16:creationId xmlns:a16="http://schemas.microsoft.com/office/drawing/2014/main" id="{A41DFD8B-86C5-FDB9-BABE-930ED63DDE7F}"/>
              </a:ext>
            </a:extLst>
          </p:cNvPr>
          <p:cNvSpPr>
            <a:spLocks noGrp="1"/>
          </p:cNvSpPr>
          <p:nvPr>
            <p:ph type="sldNum" sz="quarter" idx="12"/>
          </p:nvPr>
        </p:nvSpPr>
        <p:spPr>
          <a:xfrm>
            <a:off x="10121900" y="6356350"/>
            <a:ext cx="1231900" cy="365125"/>
          </a:xfrm>
        </p:spPr>
        <p:txBody>
          <a:bodyPr/>
          <a:lstStyle/>
          <a:p>
            <a:fld id="{329EED06-3116-475B-ADDE-59B3EA996D70}" type="slidenum">
              <a:rPr lang="nl-BE" smtClean="0"/>
              <a:t>2</a:t>
            </a:fld>
            <a:endParaRPr lang="nl-BE"/>
          </a:p>
        </p:txBody>
      </p:sp>
      <p:pic>
        <p:nvPicPr>
          <p:cNvPr id="5" name="Picture 15" descr="hand">
            <a:extLst>
              <a:ext uri="{FF2B5EF4-FFF2-40B4-BE49-F238E27FC236}">
                <a16:creationId xmlns:a16="http://schemas.microsoft.com/office/drawing/2014/main" id="{07E82EBF-38EC-26AA-5E34-9DCABB32AD2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9997534">
            <a:off x="6154503" y="5608639"/>
            <a:ext cx="312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E5012BA4-E987-42EA-1AFF-EE8B2346F7B6}"/>
              </a:ext>
            </a:extLst>
          </p:cNvPr>
          <p:cNvSpPr txBox="1"/>
          <p:nvPr/>
        </p:nvSpPr>
        <p:spPr>
          <a:xfrm>
            <a:off x="5699213" y="6048573"/>
            <a:ext cx="5868365" cy="615553"/>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Klik op de afbeelding voor info over het postgraduaat.</a:t>
            </a:r>
          </a:p>
          <a:p>
            <a:r>
              <a:rPr lang="nl-NL" sz="1600" dirty="0">
                <a:latin typeface="Arial Narrow" panose="020B0604020202020204" pitchFamily="34" charset="0"/>
                <a:cs typeface="Arial Narrow" panose="020B0604020202020204" pitchFamily="34" charset="0"/>
              </a:rPr>
              <a:t>Hybride te volgen: fysiek on campus, online en/of via opgenomen lessen </a:t>
            </a:r>
          </a:p>
        </p:txBody>
      </p:sp>
      <p:grpSp>
        <p:nvGrpSpPr>
          <p:cNvPr id="7" name="Groep 6">
            <a:extLst>
              <a:ext uri="{FF2B5EF4-FFF2-40B4-BE49-F238E27FC236}">
                <a16:creationId xmlns:a16="http://schemas.microsoft.com/office/drawing/2014/main" id="{8D382C03-AD95-AA02-5156-39631377BDA2}"/>
              </a:ext>
            </a:extLst>
          </p:cNvPr>
          <p:cNvGrpSpPr>
            <a:grpSpLocks noChangeAspect="1"/>
          </p:cNvGrpSpPr>
          <p:nvPr/>
        </p:nvGrpSpPr>
        <p:grpSpPr>
          <a:xfrm>
            <a:off x="837403" y="3894065"/>
            <a:ext cx="3260550" cy="2085147"/>
            <a:chOff x="5707530" y="3530275"/>
            <a:chExt cx="4153781" cy="2494346"/>
          </a:xfrm>
        </p:grpSpPr>
        <p:pic>
          <p:nvPicPr>
            <p:cNvPr id="8" name="Afbeelding 7">
              <a:extLst>
                <a:ext uri="{FF2B5EF4-FFF2-40B4-BE49-F238E27FC236}">
                  <a16:creationId xmlns:a16="http://schemas.microsoft.com/office/drawing/2014/main" id="{D3EE1421-2258-C75E-E14D-4DA68EC658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07530" y="3530276"/>
              <a:ext cx="4153780" cy="2494345"/>
            </a:xfrm>
            <a:prstGeom prst="rect">
              <a:avLst/>
            </a:prstGeom>
            <a:ln w="38100" cmpd="thinThick">
              <a:solidFill>
                <a:schemeClr val="tx1"/>
              </a:solidFill>
            </a:ln>
          </p:spPr>
        </p:pic>
        <p:sp>
          <p:nvSpPr>
            <p:cNvPr id="12" name="Tekstvak 11">
              <a:extLst>
                <a:ext uri="{FF2B5EF4-FFF2-40B4-BE49-F238E27FC236}">
                  <a16:creationId xmlns:a16="http://schemas.microsoft.com/office/drawing/2014/main" id="{FDA1843C-D41D-00B4-96B9-992CEBA3D5D8}"/>
                </a:ext>
              </a:extLst>
            </p:cNvPr>
            <p:cNvSpPr txBox="1"/>
            <p:nvPr/>
          </p:nvSpPr>
          <p:spPr>
            <a:xfrm>
              <a:off x="5707531" y="3530275"/>
              <a:ext cx="4153780" cy="1435076"/>
            </a:xfrm>
            <a:prstGeom prst="rect">
              <a:avLst/>
            </a:prstGeom>
            <a:noFill/>
          </p:spPr>
          <p:txBody>
            <a:bodyPr wrap="square" rtlCol="0">
              <a:spAutoFit/>
            </a:bodyPr>
            <a:lstStyle/>
            <a:p>
              <a:r>
                <a:rPr lang="nl-BE" sz="2000" dirty="0">
                  <a:solidFill>
                    <a:schemeClr val="bg1"/>
                  </a:solidFill>
                  <a:latin typeface="Arial Narrow" panose="020B0604020202020204" pitchFamily="34" charset="0"/>
                  <a:cs typeface="Arial Narrow" panose="020B0604020202020204" pitchFamily="34" charset="0"/>
                </a:rPr>
                <a:t>Alle afbeeldingen</a:t>
              </a:r>
            </a:p>
            <a:p>
              <a:r>
                <a:rPr lang="nl-BE" sz="2000" dirty="0">
                  <a:solidFill>
                    <a:schemeClr val="bg1"/>
                  </a:solidFill>
                  <a:latin typeface="Arial Narrow" panose="020B0604020202020204" pitchFamily="34" charset="0"/>
                  <a:cs typeface="Arial Narrow" panose="020B0604020202020204" pitchFamily="34" charset="0"/>
                </a:rPr>
                <a:t>zijn van Peter, </a:t>
              </a:r>
            </a:p>
            <a:p>
              <a:r>
                <a:rPr lang="nl-BE" sz="2000" dirty="0">
                  <a:solidFill>
                    <a:schemeClr val="bg1"/>
                  </a:solidFill>
                  <a:latin typeface="Arial Narrow" panose="020B0604020202020204" pitchFamily="34" charset="0"/>
                  <a:cs typeface="Arial Narrow" panose="020B0604020202020204" pitchFamily="34" charset="0"/>
                </a:rPr>
                <a:t>behalve indien </a:t>
              </a:r>
            </a:p>
            <a:p>
              <a:r>
                <a:rPr lang="nl-BE" sz="2000" dirty="0">
                  <a:solidFill>
                    <a:schemeClr val="bg1"/>
                  </a:solidFill>
                  <a:latin typeface="Arial Narrow" panose="020B0604020202020204" pitchFamily="34" charset="0"/>
                  <a:cs typeface="Arial Narrow" panose="020B0604020202020204" pitchFamily="34" charset="0"/>
                </a:rPr>
                <a:t>anders vermeld </a:t>
              </a:r>
            </a:p>
          </p:txBody>
        </p:sp>
      </p:grpSp>
      <p:sp>
        <p:nvSpPr>
          <p:cNvPr id="13" name="Tekstvak 12">
            <a:extLst>
              <a:ext uri="{FF2B5EF4-FFF2-40B4-BE49-F238E27FC236}">
                <a16:creationId xmlns:a16="http://schemas.microsoft.com/office/drawing/2014/main" id="{7F3798D1-3E83-9461-FB88-7D066D162E9A}"/>
              </a:ext>
            </a:extLst>
          </p:cNvPr>
          <p:cNvSpPr txBox="1"/>
          <p:nvPr/>
        </p:nvSpPr>
        <p:spPr>
          <a:xfrm>
            <a:off x="684936" y="6054046"/>
            <a:ext cx="3809946" cy="923330"/>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Liever  foto(s) in groter formaat?</a:t>
            </a:r>
          </a:p>
          <a:p>
            <a:r>
              <a:rPr lang="nl-NL" sz="1600" dirty="0">
                <a:latin typeface="Arial" panose="020B0604020202020204" pitchFamily="34" charset="0"/>
                <a:cs typeface="Arial" panose="020B0604020202020204" pitchFamily="34" charset="0"/>
              </a:rPr>
              <a:t>Mail naar: </a:t>
            </a:r>
            <a:r>
              <a:rPr lang="nl-NL" sz="1600" dirty="0">
                <a:latin typeface="Arial" panose="020B0604020202020204" pitchFamily="34" charset="0"/>
                <a:cs typeface="Arial" panose="020B0604020202020204" pitchFamily="34" charset="0"/>
                <a:hlinkClick r:id="rId9"/>
              </a:rPr>
              <a:t>peter@vvog.info</a:t>
            </a:r>
            <a:endParaRPr lang="nl-NL" sz="1600" dirty="0">
              <a:latin typeface="Arial" panose="020B0604020202020204" pitchFamily="34" charset="0"/>
              <a:cs typeface="Arial" panose="020B0604020202020204" pitchFamily="34" charset="0"/>
            </a:endParaRPr>
          </a:p>
          <a:p>
            <a:endParaRPr lang="nl-NL" dirty="0"/>
          </a:p>
        </p:txBody>
      </p:sp>
      <p:pic>
        <p:nvPicPr>
          <p:cNvPr id="2" name="Afbeelding 1" descr="Afbeelding met Lettertype, tekst, logo, symbool&#10;&#10;Automatisch gegenereerde beschrijving">
            <a:extLst>
              <a:ext uri="{FF2B5EF4-FFF2-40B4-BE49-F238E27FC236}">
                <a16:creationId xmlns:a16="http://schemas.microsoft.com/office/drawing/2014/main" id="{34773ABC-C8FF-203A-28E0-FC3CABFA0ED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7402" y="2712761"/>
            <a:ext cx="3260549" cy="1036923"/>
          </a:xfrm>
          <a:prstGeom prst="rect">
            <a:avLst/>
          </a:prstGeom>
        </p:spPr>
      </p:pic>
      <p:sp>
        <p:nvSpPr>
          <p:cNvPr id="15" name="Tekstvak 14">
            <a:extLst>
              <a:ext uri="{FF2B5EF4-FFF2-40B4-BE49-F238E27FC236}">
                <a16:creationId xmlns:a16="http://schemas.microsoft.com/office/drawing/2014/main" id="{3D09E115-0D1E-1336-C431-1C5A0A115E25}"/>
              </a:ext>
            </a:extLst>
          </p:cNvPr>
          <p:cNvSpPr txBox="1"/>
          <p:nvPr/>
        </p:nvSpPr>
        <p:spPr>
          <a:xfrm>
            <a:off x="8371185" y="5671435"/>
            <a:ext cx="3131967" cy="307777"/>
          </a:xfrm>
          <a:prstGeom prst="rect">
            <a:avLst/>
          </a:prstGeom>
          <a:noFill/>
        </p:spPr>
        <p:txBody>
          <a:bodyPr wrap="square" rtlCol="0">
            <a:spAutoFit/>
          </a:bodyPr>
          <a:lstStyle/>
          <a:p>
            <a:pPr algn="r"/>
            <a:r>
              <a:rPr lang="nl-NL" sz="1400" dirty="0">
                <a:latin typeface="Arial Narrow" panose="020B0604020202020204" pitchFamily="34" charset="0"/>
                <a:cs typeface="Arial Narrow" panose="020B0604020202020204" pitchFamily="34" charset="0"/>
              </a:rPr>
              <a:t>Dreef in </a:t>
            </a:r>
            <a:r>
              <a:rPr lang="nl-NL" sz="1400" dirty="0" err="1">
                <a:latin typeface="Arial Narrow" panose="020B0604020202020204" pitchFamily="34" charset="0"/>
                <a:cs typeface="Arial Narrow" panose="020B0604020202020204" pitchFamily="34" charset="0"/>
              </a:rPr>
              <a:t>Alden</a:t>
            </a:r>
            <a:r>
              <a:rPr lang="nl-NL" sz="1400" dirty="0">
                <a:latin typeface="Arial Narrow" panose="020B0604020202020204" pitchFamily="34" charset="0"/>
                <a:cs typeface="Arial Narrow" panose="020B0604020202020204" pitchFamily="34" charset="0"/>
              </a:rPr>
              <a:t> Biesen, Bilzen</a:t>
            </a:r>
          </a:p>
        </p:txBody>
      </p:sp>
      <p:sp>
        <p:nvSpPr>
          <p:cNvPr id="14" name="TextBox 7">
            <a:extLst>
              <a:ext uri="{FF2B5EF4-FFF2-40B4-BE49-F238E27FC236}">
                <a16:creationId xmlns:a16="http://schemas.microsoft.com/office/drawing/2014/main" id="{39946963-B417-A5C5-8247-A2CCD35180EE}"/>
              </a:ext>
            </a:extLst>
          </p:cNvPr>
          <p:cNvSpPr txBox="1"/>
          <p:nvPr/>
        </p:nvSpPr>
        <p:spPr>
          <a:xfrm>
            <a:off x="765504" y="2040766"/>
            <a:ext cx="4572920"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BE" sz="2800" dirty="0">
                <a:solidFill>
                  <a:prstClr val="black"/>
                </a:solidFill>
                <a:latin typeface="Calibri" panose="020F0502020204030204"/>
              </a:rPr>
              <a:t>Kathleen De Clercq</a:t>
            </a:r>
          </a:p>
          <a:p>
            <a:pPr marL="0" marR="0" lvl="0" indent="0" defTabSz="914400" rtl="0" eaLnBrk="1" fontAlgn="auto" latinLnBrk="0" hangingPunct="1">
              <a:lnSpc>
                <a:spcPct val="100000"/>
              </a:lnSpc>
              <a:spcBef>
                <a:spcPts val="0"/>
              </a:spcBef>
              <a:spcAft>
                <a:spcPts val="0"/>
              </a:spcAft>
              <a:buClrTx/>
              <a:buSzTx/>
              <a:buFontTx/>
              <a:buNone/>
              <a:tabLst/>
              <a:defRPr/>
            </a:pPr>
            <a:endParaRPr lang="nl-BE" sz="80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nl-BE" sz="1600" dirty="0">
                <a:solidFill>
                  <a:prstClr val="black"/>
                </a:solidFill>
                <a:latin typeface="Calibri" panose="020F0502020204030204"/>
              </a:rPr>
              <a:t>In samenwerking met </a:t>
            </a:r>
            <a:endParaRPr kumimoji="0" lang="en-BE"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86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buitenshuis, wolk, gras, hemel&#10;&#10;Automatisch gegenereerde beschrijving">
            <a:extLst>
              <a:ext uri="{FF2B5EF4-FFF2-40B4-BE49-F238E27FC236}">
                <a16:creationId xmlns:a16="http://schemas.microsoft.com/office/drawing/2014/main" id="{2D785579-E4BD-72EA-C2F2-254A0AA6E0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5"/>
          <a:stretch/>
        </p:blipFill>
        <p:spPr>
          <a:xfrm>
            <a:off x="3773103" y="1152000"/>
            <a:ext cx="8020478" cy="5292000"/>
          </a:xfrm>
          <a:prstGeom prst="rect">
            <a:avLst/>
          </a:prstGeom>
        </p:spPr>
      </p:pic>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Gerechtsbomen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20</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4" name="Afbeelding 13" descr="Afbeelding met tekst, zoogdier, buitenshuis&#10;&#10;Automatisch gegenereerde beschrijving">
            <a:extLst>
              <a:ext uri="{FF2B5EF4-FFF2-40B4-BE49-F238E27FC236}">
                <a16:creationId xmlns:a16="http://schemas.microsoft.com/office/drawing/2014/main" id="{A67A9B83-7460-D23A-5114-72B289A7E8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849" y="2188199"/>
            <a:ext cx="2315611" cy="4114903"/>
          </a:xfrm>
          <a:prstGeom prst="rect">
            <a:avLst/>
          </a:prstGeom>
        </p:spPr>
      </p:pic>
      <p:pic>
        <p:nvPicPr>
          <p:cNvPr id="16" name="Afbeelding 15" descr="Afbeelding met hemel, buitenshuis, boom, wolk&#10;&#10;Automatisch gegenereerde beschrijving">
            <a:extLst>
              <a:ext uri="{FF2B5EF4-FFF2-40B4-BE49-F238E27FC236}">
                <a16:creationId xmlns:a16="http://schemas.microsoft.com/office/drawing/2014/main" id="{B9A4D11E-5115-BBF6-E591-6F04EE4BCC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1304" y="1283196"/>
            <a:ext cx="1780320" cy="3163676"/>
          </a:xfrm>
          <a:prstGeom prst="rect">
            <a:avLst/>
          </a:prstGeom>
          <a:ln w="22225">
            <a:solidFill>
              <a:schemeClr val="bg1"/>
            </a:solidFill>
          </a:ln>
        </p:spPr>
      </p:pic>
      <p:sp>
        <p:nvSpPr>
          <p:cNvPr id="7" name="Tekstvak 6">
            <a:extLst>
              <a:ext uri="{FF2B5EF4-FFF2-40B4-BE49-F238E27FC236}">
                <a16:creationId xmlns:a16="http://schemas.microsoft.com/office/drawing/2014/main" id="{47291A17-4471-A2F0-424B-365A1919B502}"/>
              </a:ext>
            </a:extLst>
          </p:cNvPr>
          <p:cNvSpPr txBox="1"/>
          <p:nvPr/>
        </p:nvSpPr>
        <p:spPr>
          <a:xfrm>
            <a:off x="3773104" y="6078587"/>
            <a:ext cx="802047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Op de grens van Voort, Mettekoven, </a:t>
            </a:r>
            <a:r>
              <a:rPr lang="nl-NL" sz="1400" dirty="0" err="1">
                <a:solidFill>
                  <a:schemeClr val="bg1"/>
                </a:solidFill>
                <a:latin typeface="Arial Narrow" panose="020B0604020202020204" pitchFamily="34" charset="0"/>
                <a:cs typeface="Arial Narrow" panose="020B0604020202020204" pitchFamily="34" charset="0"/>
              </a:rPr>
              <a:t>Gotem</a:t>
            </a:r>
            <a:r>
              <a:rPr lang="nl-NL" sz="1400" dirty="0">
                <a:solidFill>
                  <a:schemeClr val="bg1"/>
                </a:solidFill>
                <a:latin typeface="Arial Narrow" panose="020B0604020202020204" pitchFamily="34" charset="0"/>
                <a:cs typeface="Arial Narrow" panose="020B0604020202020204" pitchFamily="34" charset="0"/>
              </a:rPr>
              <a:t> en </a:t>
            </a:r>
            <a:r>
              <a:rPr lang="nl-NL" sz="1400" dirty="0" err="1">
                <a:solidFill>
                  <a:schemeClr val="bg1"/>
                </a:solidFill>
                <a:latin typeface="Arial Narrow" panose="020B0604020202020204" pitchFamily="34" charset="0"/>
                <a:cs typeface="Arial Narrow" panose="020B0604020202020204" pitchFamily="34" charset="0"/>
              </a:rPr>
              <a:t>Hoepertingen</a:t>
            </a:r>
            <a:r>
              <a:rPr lang="nl-NL" sz="1400" dirty="0">
                <a:solidFill>
                  <a:schemeClr val="bg1"/>
                </a:solidFill>
                <a:latin typeface="Arial Narrow" panose="020B0604020202020204" pitchFamily="34" charset="0"/>
                <a:cs typeface="Arial Narrow" panose="020B0604020202020204" pitchFamily="34" charset="0"/>
              </a:rPr>
              <a:t>. Gelegen langs de Romeinse Kassei, Heers</a:t>
            </a:r>
          </a:p>
        </p:txBody>
      </p:sp>
    </p:spTree>
    <p:extLst>
      <p:ext uri="{BB962C8B-B14F-4D97-AF65-F5344CB8AC3E}">
        <p14:creationId xmlns:p14="http://schemas.microsoft.com/office/powerpoint/2010/main" val="2341970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4432128" cy="4426478"/>
          </a:xfrm>
        </p:spPr>
        <p:txBody>
          <a:bodyPr vert="horz" lIns="91440" tIns="45720" rIns="91440" bIns="45720" rtlCol="0" anchor="t">
            <a:normAutofit/>
          </a:bodyPr>
          <a:lstStyle/>
          <a:p>
            <a:r>
              <a:rPr lang="nl-NL" sz="3200" dirty="0">
                <a:solidFill>
                  <a:schemeClr val="tx1"/>
                </a:solidFill>
                <a:latin typeface="Calibri"/>
                <a:cs typeface="Calibri"/>
              </a:rPr>
              <a:t>Herdenkingsbomen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21</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7" name="Afbeelding 16" descr="Afbeelding met buitenshuis, plant, boom, gras&#10;&#10;Automatisch gegenereerde beschrijving">
            <a:extLst>
              <a:ext uri="{FF2B5EF4-FFF2-40B4-BE49-F238E27FC236}">
                <a16:creationId xmlns:a16="http://schemas.microsoft.com/office/drawing/2014/main" id="{88EE479C-1696-660B-BFFD-F2E4562708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1161" y="435848"/>
            <a:ext cx="3954925" cy="5962666"/>
          </a:xfrm>
          <a:prstGeom prst="rect">
            <a:avLst/>
          </a:prstGeom>
        </p:spPr>
      </p:pic>
      <p:pic>
        <p:nvPicPr>
          <p:cNvPr id="18" name="Afbeelding 17" descr="Afbeelding met buitenshuis, plant, baksteen, muur&#10;&#10;Automatisch gegenereerde beschrijving">
            <a:extLst>
              <a:ext uri="{FF2B5EF4-FFF2-40B4-BE49-F238E27FC236}">
                <a16:creationId xmlns:a16="http://schemas.microsoft.com/office/drawing/2014/main" id="{60383733-AE5A-F683-5882-3D03403B76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3103" y="3446795"/>
            <a:ext cx="3954925" cy="2966194"/>
          </a:xfrm>
          <a:prstGeom prst="rect">
            <a:avLst/>
          </a:prstGeom>
        </p:spPr>
      </p:pic>
      <p:sp>
        <p:nvSpPr>
          <p:cNvPr id="7" name="Tekstvak 6">
            <a:extLst>
              <a:ext uri="{FF2B5EF4-FFF2-40B4-BE49-F238E27FC236}">
                <a16:creationId xmlns:a16="http://schemas.microsoft.com/office/drawing/2014/main" id="{4647D131-3FE9-F274-0EEF-061A35112AA1}"/>
              </a:ext>
            </a:extLst>
          </p:cNvPr>
          <p:cNvSpPr txBox="1"/>
          <p:nvPr/>
        </p:nvSpPr>
        <p:spPr>
          <a:xfrm>
            <a:off x="7466027" y="6090737"/>
            <a:ext cx="443212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Kruising Moerenstraat - </a:t>
            </a:r>
            <a:r>
              <a:rPr lang="nl-NL" sz="1400" dirty="0" err="1">
                <a:solidFill>
                  <a:schemeClr val="bg1"/>
                </a:solidFill>
                <a:latin typeface="Arial Narrow" panose="020B0604020202020204" pitchFamily="34" charset="0"/>
                <a:cs typeface="Arial Narrow" panose="020B0604020202020204" pitchFamily="34" charset="0"/>
              </a:rPr>
              <a:t>Bommershovenstraat</a:t>
            </a:r>
            <a:r>
              <a:rPr lang="nl-NL" sz="1400" dirty="0">
                <a:solidFill>
                  <a:schemeClr val="bg1"/>
                </a:solidFill>
                <a:latin typeface="Arial Narrow" panose="020B0604020202020204" pitchFamily="34" charset="0"/>
                <a:cs typeface="Arial Narrow" panose="020B0604020202020204" pitchFamily="34" charset="0"/>
              </a:rPr>
              <a:t>, </a:t>
            </a:r>
            <a:r>
              <a:rPr lang="nl-NL" sz="1400" dirty="0" err="1">
                <a:solidFill>
                  <a:schemeClr val="bg1"/>
                </a:solidFill>
                <a:latin typeface="Arial Narrow" panose="020B0604020202020204" pitchFamily="34" charset="0"/>
                <a:cs typeface="Arial Narrow" panose="020B0604020202020204" pitchFamily="34" charset="0"/>
              </a:rPr>
              <a:t>Bommershoven</a:t>
            </a:r>
            <a:endParaRPr lang="nl-NL" sz="14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839134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4471670" cy="4426478"/>
          </a:xfrm>
        </p:spPr>
        <p:txBody>
          <a:bodyPr vert="horz" lIns="91440" tIns="45720" rIns="91440" bIns="45720" rtlCol="0" anchor="t">
            <a:normAutofit/>
          </a:bodyPr>
          <a:lstStyle/>
          <a:p>
            <a:r>
              <a:rPr lang="nl-NL" sz="3200" dirty="0">
                <a:solidFill>
                  <a:schemeClr val="tx1"/>
                </a:solidFill>
                <a:latin typeface="Calibri"/>
                <a:cs typeface="Calibri"/>
              </a:rPr>
              <a:t>Herdenkingsbomen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22</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9" name="Afbeelding 8">
            <a:extLst>
              <a:ext uri="{FF2B5EF4-FFF2-40B4-BE49-F238E27FC236}">
                <a16:creationId xmlns:a16="http://schemas.microsoft.com/office/drawing/2014/main" id="{2FA27BC6-59A8-0E25-EE60-AF51AF0DF7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9424" y="435848"/>
            <a:ext cx="4486662" cy="5962666"/>
          </a:xfrm>
          <a:prstGeom prst="rect">
            <a:avLst/>
          </a:prstGeom>
        </p:spPr>
      </p:pic>
      <p:pic>
        <p:nvPicPr>
          <p:cNvPr id="10" name="Afbeelding 9">
            <a:extLst>
              <a:ext uri="{FF2B5EF4-FFF2-40B4-BE49-F238E27FC236}">
                <a16:creationId xmlns:a16="http://schemas.microsoft.com/office/drawing/2014/main" id="{D9501228-DA8A-DB92-A61B-DF1DBBCED0FA}"/>
              </a:ext>
            </a:extLst>
          </p:cNvPr>
          <p:cNvPicPr>
            <a:picLocks noChangeAspect="1"/>
          </p:cNvPicPr>
          <p:nvPr/>
        </p:nvPicPr>
        <p:blipFill rotWithShape="1">
          <a:blip r:embed="rId4" cstate="email">
            <a:alphaModFix amt="5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7329424" y="5552332"/>
            <a:ext cx="4486662" cy="846181"/>
          </a:xfrm>
          <a:prstGeom prst="rect">
            <a:avLst/>
          </a:prstGeom>
        </p:spPr>
      </p:pic>
      <p:sp>
        <p:nvSpPr>
          <p:cNvPr id="7" name="Tekstvak 6">
            <a:extLst>
              <a:ext uri="{FF2B5EF4-FFF2-40B4-BE49-F238E27FC236}">
                <a16:creationId xmlns:a16="http://schemas.microsoft.com/office/drawing/2014/main" id="{D40B1D49-95BE-18EC-8994-9CFC15984628}"/>
              </a:ext>
            </a:extLst>
          </p:cNvPr>
          <p:cNvSpPr txBox="1"/>
          <p:nvPr/>
        </p:nvSpPr>
        <p:spPr>
          <a:xfrm>
            <a:off x="7830392" y="5875294"/>
            <a:ext cx="3985694" cy="523220"/>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Oranjeboom – Koningslinde, stadspark - Helpoort</a:t>
            </a:r>
          </a:p>
          <a:p>
            <a:pPr algn="r"/>
            <a:r>
              <a:rPr lang="nl-NL" sz="1400" dirty="0">
                <a:solidFill>
                  <a:schemeClr val="bg1"/>
                </a:solidFill>
                <a:latin typeface="Arial Narrow" panose="020B0604020202020204" pitchFamily="34" charset="0"/>
                <a:cs typeface="Arial Narrow" panose="020B0604020202020204" pitchFamily="34" charset="0"/>
              </a:rPr>
              <a:t> in de buurt van de brug over de </a:t>
            </a:r>
            <a:r>
              <a:rPr lang="nl-NL" sz="1400" dirty="0" err="1">
                <a:solidFill>
                  <a:schemeClr val="bg1"/>
                </a:solidFill>
                <a:latin typeface="Arial Narrow" panose="020B0604020202020204" pitchFamily="34" charset="0"/>
                <a:cs typeface="Arial Narrow" panose="020B0604020202020204" pitchFamily="34" charset="0"/>
              </a:rPr>
              <a:t>Jeker</a:t>
            </a:r>
            <a:r>
              <a:rPr lang="nl-NL" sz="1400" dirty="0">
                <a:solidFill>
                  <a:schemeClr val="bg1"/>
                </a:solidFill>
                <a:latin typeface="Arial Narrow" panose="020B0604020202020204" pitchFamily="34" charset="0"/>
                <a:cs typeface="Arial Narrow" panose="020B0604020202020204" pitchFamily="34" charset="0"/>
              </a:rPr>
              <a:t>, Maastricht, NL </a:t>
            </a:r>
          </a:p>
        </p:txBody>
      </p:sp>
    </p:spTree>
    <p:extLst>
      <p:ext uri="{BB962C8B-B14F-4D97-AF65-F5344CB8AC3E}">
        <p14:creationId xmlns:p14="http://schemas.microsoft.com/office/powerpoint/2010/main" val="93072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Markeringsboom</a:t>
            </a:r>
          </a:p>
          <a:p>
            <a:r>
              <a:rPr lang="nl-NL" sz="2800" dirty="0">
                <a:solidFill>
                  <a:schemeClr val="tx1"/>
                </a:solidFill>
                <a:latin typeface="Calibri"/>
                <a:cs typeface="Calibri"/>
              </a:rPr>
              <a:t>   Hoekboom</a:t>
            </a:r>
          </a:p>
          <a:p>
            <a:r>
              <a:rPr lang="nl-NL" sz="2800" dirty="0">
                <a:solidFill>
                  <a:schemeClr val="tx1"/>
                </a:solidFill>
                <a:latin typeface="Calibri"/>
                <a:cs typeface="Calibri"/>
              </a:rPr>
              <a:t>+ knotboom </a:t>
            </a:r>
          </a:p>
          <a:p>
            <a:r>
              <a:rPr lang="nl-NL" sz="2800" dirty="0">
                <a:solidFill>
                  <a:schemeClr val="tx1"/>
                </a:solidFill>
                <a:latin typeface="Calibri"/>
                <a:cs typeface="Calibri"/>
              </a:rPr>
              <a:t>+ boomkapel</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23</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2" name="Afbeelding 11">
            <a:extLst>
              <a:ext uri="{FF2B5EF4-FFF2-40B4-BE49-F238E27FC236}">
                <a16:creationId xmlns:a16="http://schemas.microsoft.com/office/drawing/2014/main" id="{ECCCEA93-07F4-F6AF-02CE-4E18525C6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3103" y="1149396"/>
            <a:ext cx="3962694" cy="5283592"/>
          </a:xfrm>
          <a:prstGeom prst="rect">
            <a:avLst/>
          </a:prstGeom>
        </p:spPr>
      </p:pic>
      <p:pic>
        <p:nvPicPr>
          <p:cNvPr id="13" name="Afbeelding 12" descr="Afbeelding met boom, buitenshuis, kofferbak, hout&#10;&#10;Automatisch gegenereerde beschrijving">
            <a:extLst>
              <a:ext uri="{FF2B5EF4-FFF2-40B4-BE49-F238E27FC236}">
                <a16:creationId xmlns:a16="http://schemas.microsoft.com/office/drawing/2014/main" id="{0D15F8E9-45AD-F03D-720F-45F2FA21C6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29926" y="1149396"/>
            <a:ext cx="3962694" cy="5283592"/>
          </a:xfrm>
          <a:prstGeom prst="rect">
            <a:avLst/>
          </a:prstGeom>
        </p:spPr>
      </p:pic>
      <p:sp>
        <p:nvSpPr>
          <p:cNvPr id="7" name="Tekstvak 6">
            <a:extLst>
              <a:ext uri="{FF2B5EF4-FFF2-40B4-BE49-F238E27FC236}">
                <a16:creationId xmlns:a16="http://schemas.microsoft.com/office/drawing/2014/main" id="{7CCE0A4D-E4F7-32EE-A635-77B65AABAC62}"/>
              </a:ext>
            </a:extLst>
          </p:cNvPr>
          <p:cNvSpPr txBox="1"/>
          <p:nvPr/>
        </p:nvSpPr>
        <p:spPr>
          <a:xfrm>
            <a:off x="4603830" y="6104673"/>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Langs de Hoog </a:t>
            </a:r>
            <a:r>
              <a:rPr lang="nl-NL" sz="1400" dirty="0" err="1">
                <a:solidFill>
                  <a:schemeClr val="bg1"/>
                </a:solidFill>
                <a:latin typeface="Arial Narrow" panose="020B0604020202020204" pitchFamily="34" charset="0"/>
                <a:cs typeface="Arial Narrow" panose="020B0604020202020204" pitchFamily="34" charset="0"/>
              </a:rPr>
              <a:t>keizel</a:t>
            </a:r>
            <a:r>
              <a:rPr lang="nl-NL" sz="1400" dirty="0">
                <a:solidFill>
                  <a:schemeClr val="bg1"/>
                </a:solidFill>
                <a:latin typeface="Arial Narrow" panose="020B0604020202020204" pitchFamily="34" charset="0"/>
                <a:cs typeface="Arial Narrow" panose="020B0604020202020204" pitchFamily="34" charset="0"/>
              </a:rPr>
              <a:t>, Diepenbeek</a:t>
            </a:r>
          </a:p>
        </p:txBody>
      </p:sp>
    </p:spTree>
    <p:extLst>
      <p:ext uri="{BB962C8B-B14F-4D97-AF65-F5344CB8AC3E}">
        <p14:creationId xmlns:p14="http://schemas.microsoft.com/office/powerpoint/2010/main" val="235689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Welkomstbomen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24</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47E46A1E-AE22-6F0B-34EF-DFD48F3E5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3102" y="1149396"/>
            <a:ext cx="3962695" cy="5283592"/>
          </a:xfrm>
          <a:prstGeom prst="rect">
            <a:avLst/>
          </a:prstGeom>
        </p:spPr>
      </p:pic>
      <p:pic>
        <p:nvPicPr>
          <p:cNvPr id="10" name="Afbeelding 9" descr="Afbeelding met plant, buitenshuis, boom, kofferbak&#10;&#10;Automatisch gegenereerde beschrijving">
            <a:extLst>
              <a:ext uri="{FF2B5EF4-FFF2-40B4-BE49-F238E27FC236}">
                <a16:creationId xmlns:a16="http://schemas.microsoft.com/office/drawing/2014/main" id="{4EB39E29-B955-0DE4-E06A-8A5DA30BB8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6321" y="1149397"/>
            <a:ext cx="3902060" cy="5263592"/>
          </a:xfrm>
          <a:prstGeom prst="rect">
            <a:avLst/>
          </a:prstGeom>
        </p:spPr>
      </p:pic>
    </p:spTree>
    <p:extLst>
      <p:ext uri="{BB962C8B-B14F-4D97-AF65-F5344CB8AC3E}">
        <p14:creationId xmlns:p14="http://schemas.microsoft.com/office/powerpoint/2010/main" val="636713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shuis, wolk, hemel, gebouw&#10;&#10;Automatisch gegenereerde beschrijving">
            <a:extLst>
              <a:ext uri="{FF2B5EF4-FFF2-40B4-BE49-F238E27FC236}">
                <a16:creationId xmlns:a16="http://schemas.microsoft.com/office/drawing/2014/main" id="{80495E17-7FB3-167F-51A7-7124D603D7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3102" y="1149396"/>
            <a:ext cx="7965279" cy="5283592"/>
          </a:xfrm>
          <a:prstGeom prst="rect">
            <a:avLst/>
          </a:prstGeom>
        </p:spPr>
      </p:pic>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Welkomstbomen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sp>
        <p:nvSpPr>
          <p:cNvPr id="7" name="Tekstvak 6">
            <a:extLst>
              <a:ext uri="{FF2B5EF4-FFF2-40B4-BE49-F238E27FC236}">
                <a16:creationId xmlns:a16="http://schemas.microsoft.com/office/drawing/2014/main" id="{915B6041-A042-1F75-591D-8071FB46DC1C}"/>
              </a:ext>
            </a:extLst>
          </p:cNvPr>
          <p:cNvSpPr txBox="1"/>
          <p:nvPr/>
        </p:nvSpPr>
        <p:spPr>
          <a:xfrm>
            <a:off x="8560764" y="6107430"/>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Oude Schansstraat, Halen</a:t>
            </a:r>
          </a:p>
        </p:txBody>
      </p:sp>
    </p:spTree>
    <p:extLst>
      <p:ext uri="{BB962C8B-B14F-4D97-AF65-F5344CB8AC3E}">
        <p14:creationId xmlns:p14="http://schemas.microsoft.com/office/powerpoint/2010/main" val="1920760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25000"/>
                  </a:schemeClr>
                </a:solidFill>
              </a:rPr>
              <a:t>HERKENNING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2629BFC2-596B-68FA-4A48-FDECCF693006}"/>
              </a:ext>
            </a:extLst>
          </p:cNvPr>
          <p:cNvPicPr>
            <a:picLocks noChangeAspect="1"/>
          </p:cNvPicPr>
          <p:nvPr/>
        </p:nvPicPr>
        <p:blipFill>
          <a:blip r:embed="rId2">
            <a:alphaModFix/>
          </a:blip>
          <a:stretch>
            <a:fillRect/>
          </a:stretch>
        </p:blipFill>
        <p:spPr>
          <a:xfrm>
            <a:off x="-96254" y="1663172"/>
            <a:ext cx="12288253" cy="4914370"/>
          </a:xfrm>
          <a:prstGeom prst="rect">
            <a:avLst/>
          </a:prstGeom>
        </p:spPr>
      </p:pic>
      <p:pic>
        <p:nvPicPr>
          <p:cNvPr id="10" name="Afbeelding 9" descr="Afbeelding met Lettertype, tekst, Graphics, wit&#10;&#10;Automatisch gegenereerde beschrijving">
            <a:extLst>
              <a:ext uri="{FF2B5EF4-FFF2-40B4-BE49-F238E27FC236}">
                <a16:creationId xmlns:a16="http://schemas.microsoft.com/office/drawing/2014/main" id="{897813CE-1C3B-C6E1-F7F6-500087D351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850" y="1649950"/>
            <a:ext cx="4452419" cy="684000"/>
          </a:xfrm>
          <a:prstGeom prst="rect">
            <a:avLst/>
          </a:prstGeom>
        </p:spPr>
      </p:pic>
      <p:sp>
        <p:nvSpPr>
          <p:cNvPr id="14" name="Vrije vorm 13">
            <a:extLst>
              <a:ext uri="{FF2B5EF4-FFF2-40B4-BE49-F238E27FC236}">
                <a16:creationId xmlns:a16="http://schemas.microsoft.com/office/drawing/2014/main" id="{A71D6E59-1031-4505-25D0-D69C92B983D2}"/>
              </a:ext>
            </a:extLst>
          </p:cNvPr>
          <p:cNvSpPr/>
          <p:nvPr/>
        </p:nvSpPr>
        <p:spPr>
          <a:xfrm>
            <a:off x="-144379" y="4225491"/>
            <a:ext cx="5804034" cy="250256"/>
          </a:xfrm>
          <a:custGeom>
            <a:avLst/>
            <a:gdLst>
              <a:gd name="connsiteX0" fmla="*/ 5804034 w 5804034"/>
              <a:gd name="connsiteY0" fmla="*/ 250256 h 250256"/>
              <a:gd name="connsiteX1" fmla="*/ 4523874 w 5804034"/>
              <a:gd name="connsiteY1" fmla="*/ 231006 h 250256"/>
              <a:gd name="connsiteX2" fmla="*/ 3522846 w 5804034"/>
              <a:gd name="connsiteY2" fmla="*/ 144378 h 250256"/>
              <a:gd name="connsiteX3" fmla="*/ 3022333 w 5804034"/>
              <a:gd name="connsiteY3" fmla="*/ 105877 h 250256"/>
              <a:gd name="connsiteX4" fmla="*/ 2541070 w 5804034"/>
              <a:gd name="connsiteY4" fmla="*/ 96252 h 250256"/>
              <a:gd name="connsiteX5" fmla="*/ 2271562 w 5804034"/>
              <a:gd name="connsiteY5" fmla="*/ 105877 h 250256"/>
              <a:gd name="connsiteX6" fmla="*/ 558265 w 5804034"/>
              <a:gd name="connsiteY6" fmla="*/ 48126 h 250256"/>
              <a:gd name="connsiteX7" fmla="*/ 125128 w 5804034"/>
              <a:gd name="connsiteY7" fmla="*/ 9625 h 250256"/>
              <a:gd name="connsiteX8" fmla="*/ 0 w 5804034"/>
              <a:gd name="connsiteY8" fmla="*/ 0 h 25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4034" h="250256">
                <a:moveTo>
                  <a:pt x="5804034" y="250256"/>
                </a:moveTo>
                <a:lnTo>
                  <a:pt x="4523874" y="231006"/>
                </a:lnTo>
                <a:lnTo>
                  <a:pt x="3522846" y="144378"/>
                </a:lnTo>
                <a:lnTo>
                  <a:pt x="3022333" y="105877"/>
                </a:lnTo>
                <a:lnTo>
                  <a:pt x="2541070" y="96252"/>
                </a:lnTo>
                <a:lnTo>
                  <a:pt x="2271562" y="105877"/>
                </a:lnTo>
                <a:lnTo>
                  <a:pt x="558265" y="48126"/>
                </a:lnTo>
                <a:lnTo>
                  <a:pt x="125128" y="9625"/>
                </a:lnTo>
                <a:lnTo>
                  <a:pt x="0" y="0"/>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F6CEBE8F-EEEC-BB07-6900-FFB5385D73D7}"/>
              </a:ext>
            </a:extLst>
          </p:cNvPr>
          <p:cNvSpPr txBox="1"/>
          <p:nvPr/>
        </p:nvSpPr>
        <p:spPr>
          <a:xfrm>
            <a:off x="2527769" y="4270487"/>
            <a:ext cx="3010482" cy="338554"/>
          </a:xfrm>
          <a:prstGeom prst="rect">
            <a:avLst/>
          </a:prstGeom>
          <a:solidFill>
            <a:schemeClr val="bg1"/>
          </a:solidFill>
        </p:spPr>
        <p:txBody>
          <a:bodyPr wrap="square" rtlCol="0">
            <a:spAutoFit/>
          </a:bodyPr>
          <a:lstStyle/>
          <a:p>
            <a:pPr algn="r"/>
            <a:r>
              <a:rPr lang="nl-NL" sz="1600" dirty="0">
                <a:solidFill>
                  <a:srgbClr val="FF0000"/>
                </a:solidFill>
                <a:latin typeface="Arial Narrow" panose="020B0604020202020204" pitchFamily="34" charset="0"/>
                <a:cs typeface="Arial Narrow" panose="020B0604020202020204" pitchFamily="34" charset="0"/>
              </a:rPr>
              <a:t>Houtige beplantingen naar groepering </a:t>
            </a:r>
          </a:p>
        </p:txBody>
      </p:sp>
      <p:sp>
        <p:nvSpPr>
          <p:cNvPr id="13" name="Tekstvak 12">
            <a:extLst>
              <a:ext uri="{FF2B5EF4-FFF2-40B4-BE49-F238E27FC236}">
                <a16:creationId xmlns:a16="http://schemas.microsoft.com/office/drawing/2014/main" id="{EBD3FE88-8B1A-EAE9-EAAC-88E80A434F29}"/>
              </a:ext>
            </a:extLst>
          </p:cNvPr>
          <p:cNvSpPr txBox="1"/>
          <p:nvPr/>
        </p:nvSpPr>
        <p:spPr>
          <a:xfrm>
            <a:off x="426513" y="4124708"/>
            <a:ext cx="1879151" cy="338554"/>
          </a:xfrm>
          <a:prstGeom prst="rect">
            <a:avLst/>
          </a:prstGeom>
          <a:solidFill>
            <a:schemeClr val="bg1"/>
          </a:solidFill>
        </p:spPr>
        <p:txBody>
          <a:bodyPr wrap="square" rtlCol="0">
            <a:spAutoFit/>
          </a:bodyPr>
          <a:lstStyle/>
          <a:p>
            <a:r>
              <a:rPr lang="nl-NL" sz="1600" dirty="0">
                <a:solidFill>
                  <a:srgbClr val="FF0000"/>
                </a:solidFill>
                <a:latin typeface="Arial Narrow" panose="020B0604020202020204" pitchFamily="34" charset="0"/>
                <a:cs typeface="Arial Narrow" panose="020B0604020202020204" pitchFamily="34" charset="0"/>
              </a:rPr>
              <a:t>Houtige beplantingen</a:t>
            </a:r>
          </a:p>
        </p:txBody>
      </p:sp>
      <p:sp>
        <p:nvSpPr>
          <p:cNvPr id="15" name="Rechthoek 14">
            <a:extLst>
              <a:ext uri="{FF2B5EF4-FFF2-40B4-BE49-F238E27FC236}">
                <a16:creationId xmlns:a16="http://schemas.microsoft.com/office/drawing/2014/main" id="{F1338EAA-2A03-3521-DC4B-7B1744CCE2AA}"/>
              </a:ext>
            </a:extLst>
          </p:cNvPr>
          <p:cNvSpPr/>
          <p:nvPr/>
        </p:nvSpPr>
        <p:spPr>
          <a:xfrm>
            <a:off x="9651651" y="3953583"/>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bomenrijen</a:t>
            </a:r>
          </a:p>
        </p:txBody>
      </p:sp>
      <p:sp>
        <p:nvSpPr>
          <p:cNvPr id="16" name="Rechthoek 15">
            <a:extLst>
              <a:ext uri="{FF2B5EF4-FFF2-40B4-BE49-F238E27FC236}">
                <a16:creationId xmlns:a16="http://schemas.microsoft.com/office/drawing/2014/main" id="{D0C04BBF-33C7-A117-43A1-F9323B5ABC38}"/>
              </a:ext>
            </a:extLst>
          </p:cNvPr>
          <p:cNvSpPr/>
          <p:nvPr/>
        </p:nvSpPr>
        <p:spPr>
          <a:xfrm>
            <a:off x="9696341" y="4459059"/>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individuele bomen</a:t>
            </a:r>
          </a:p>
        </p:txBody>
      </p:sp>
    </p:spTree>
    <p:extLst>
      <p:ext uri="{BB962C8B-B14F-4D97-AF65-F5344CB8AC3E}">
        <p14:creationId xmlns:p14="http://schemas.microsoft.com/office/powerpoint/2010/main" val="3045526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Bomenrijen</a:t>
            </a:r>
            <a:r>
              <a:rPr lang="nl-NL" dirty="0">
                <a:latin typeface="Calibri"/>
                <a:cs typeface="Calibri"/>
              </a:rPr>
              <a:t>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27</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descr="Afbeelding met buitenshuis, hemel, boom, weg&#10;&#10;Automatisch gegenereerde beschrijving">
            <a:extLst>
              <a:ext uri="{FF2B5EF4-FFF2-40B4-BE49-F238E27FC236}">
                <a16:creationId xmlns:a16="http://schemas.microsoft.com/office/drawing/2014/main" id="{6612E840-D5B0-741A-9E0B-57F0D9214E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639" y="2233009"/>
            <a:ext cx="6059349" cy="4039567"/>
          </a:xfrm>
          <a:prstGeom prst="rect">
            <a:avLst/>
          </a:prstGeom>
        </p:spPr>
      </p:pic>
      <p:pic>
        <p:nvPicPr>
          <p:cNvPr id="12" name="Afbeelding 11">
            <a:extLst>
              <a:ext uri="{FF2B5EF4-FFF2-40B4-BE49-F238E27FC236}">
                <a16:creationId xmlns:a16="http://schemas.microsoft.com/office/drawing/2014/main" id="{026EC41A-112A-6247-6D2D-1081F4DFB2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9956" y="2233009"/>
            <a:ext cx="5386089" cy="4039567"/>
          </a:xfrm>
          <a:prstGeom prst="rect">
            <a:avLst/>
          </a:prstGeom>
        </p:spPr>
      </p:pic>
      <p:sp>
        <p:nvSpPr>
          <p:cNvPr id="9" name="Rechthoek 8">
            <a:extLst>
              <a:ext uri="{FF2B5EF4-FFF2-40B4-BE49-F238E27FC236}">
                <a16:creationId xmlns:a16="http://schemas.microsoft.com/office/drawing/2014/main" id="{DB4147AE-0ADF-B4C7-D39D-A4E24CDF749C}"/>
              </a:ext>
            </a:extLst>
          </p:cNvPr>
          <p:cNvSpPr/>
          <p:nvPr/>
        </p:nvSpPr>
        <p:spPr>
          <a:xfrm>
            <a:off x="6539047" y="2229795"/>
            <a:ext cx="81817" cy="40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CD1FFD7C-4B7D-D2F5-2B88-BF0C8B671440}"/>
              </a:ext>
            </a:extLst>
          </p:cNvPr>
          <p:cNvSpPr txBox="1"/>
          <p:nvPr/>
        </p:nvSpPr>
        <p:spPr>
          <a:xfrm>
            <a:off x="1649518" y="5958257"/>
            <a:ext cx="4889529"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Begraafplaats Maastricht, </a:t>
            </a:r>
            <a:r>
              <a:rPr lang="nl-NL" sz="1400" dirty="0" err="1">
                <a:solidFill>
                  <a:schemeClr val="bg1"/>
                </a:solidFill>
                <a:latin typeface="Arial Narrow" panose="020B0604020202020204" pitchFamily="34" charset="0"/>
                <a:cs typeface="Arial Narrow" panose="020B0604020202020204" pitchFamily="34" charset="0"/>
              </a:rPr>
              <a:t>Tongerseweg</a:t>
            </a:r>
            <a:r>
              <a:rPr lang="nl-NL" sz="1400" dirty="0">
                <a:solidFill>
                  <a:schemeClr val="bg1"/>
                </a:solidFill>
                <a:latin typeface="Arial Narrow" panose="020B0604020202020204" pitchFamily="34" charset="0"/>
                <a:cs typeface="Arial Narrow" panose="020B0604020202020204" pitchFamily="34" charset="0"/>
              </a:rPr>
              <a:t>, Maastricht NL</a:t>
            </a:r>
          </a:p>
        </p:txBody>
      </p:sp>
      <p:sp>
        <p:nvSpPr>
          <p:cNvPr id="11" name="Tekstvak 10">
            <a:extLst>
              <a:ext uri="{FF2B5EF4-FFF2-40B4-BE49-F238E27FC236}">
                <a16:creationId xmlns:a16="http://schemas.microsoft.com/office/drawing/2014/main" id="{CE1E8A3C-3051-AC29-A322-8C331C1DCCF0}"/>
              </a:ext>
            </a:extLst>
          </p:cNvPr>
          <p:cNvSpPr txBox="1"/>
          <p:nvPr/>
        </p:nvSpPr>
        <p:spPr>
          <a:xfrm>
            <a:off x="7039752" y="5938687"/>
            <a:ext cx="4889529"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Koningsallee, </a:t>
            </a:r>
            <a:r>
              <a:rPr lang="nl-NL" sz="1400" dirty="0" err="1">
                <a:solidFill>
                  <a:schemeClr val="bg1"/>
                </a:solidFill>
                <a:latin typeface="Arial Narrow" panose="020B0604020202020204" pitchFamily="34" charset="0"/>
                <a:cs typeface="Arial Narrow" panose="020B0604020202020204" pitchFamily="34" charset="0"/>
              </a:rPr>
              <a:t>Dusseldorf</a:t>
            </a:r>
            <a:r>
              <a:rPr lang="nl-NL" sz="1400" dirty="0">
                <a:solidFill>
                  <a:schemeClr val="bg1"/>
                </a:solidFill>
                <a:latin typeface="Arial Narrow" panose="020B0604020202020204" pitchFamily="34" charset="0"/>
                <a:cs typeface="Arial Narrow" panose="020B0604020202020204" pitchFamily="34" charset="0"/>
              </a:rPr>
              <a:t> Duitsland</a:t>
            </a:r>
          </a:p>
        </p:txBody>
      </p:sp>
    </p:spTree>
    <p:extLst>
      <p:ext uri="{BB962C8B-B14F-4D97-AF65-F5344CB8AC3E}">
        <p14:creationId xmlns:p14="http://schemas.microsoft.com/office/powerpoint/2010/main" val="107342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3182589" cy="4426478"/>
          </a:xfrm>
        </p:spPr>
        <p:txBody>
          <a:bodyPr vert="horz" lIns="91440" tIns="45720" rIns="91440" bIns="45720" rtlCol="0" anchor="t">
            <a:normAutofit/>
          </a:bodyPr>
          <a:lstStyle/>
          <a:p>
            <a:r>
              <a:rPr lang="nl-NL" sz="3200" dirty="0">
                <a:solidFill>
                  <a:schemeClr val="tx1"/>
                </a:solidFill>
                <a:latin typeface="Calibri"/>
                <a:cs typeface="Calibri"/>
              </a:rPr>
              <a:t>Individuele boom</a:t>
            </a:r>
          </a:p>
          <a:p>
            <a:r>
              <a:rPr lang="nl-NL" sz="3200" dirty="0">
                <a:latin typeface="Calibri"/>
                <a:cs typeface="Calibri"/>
              </a:rPr>
              <a:t>Marktboom</a:t>
            </a:r>
            <a:r>
              <a:rPr lang="nl-NL" dirty="0">
                <a:latin typeface="Calibri"/>
                <a:cs typeface="Calibri"/>
              </a:rPr>
              <a:t> </a:t>
            </a:r>
          </a:p>
          <a:p>
            <a:r>
              <a:rPr lang="nl-NL" sz="2000" dirty="0">
                <a:latin typeface="Calibri"/>
                <a:cs typeface="Calibri"/>
              </a:rPr>
              <a:t>niet in thesaurus</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28</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25000"/>
                  </a:schemeClr>
                </a:solidFill>
              </a:rPr>
              <a:t>HERKENNING </a:t>
            </a:r>
            <a:r>
              <a:rPr lang="nl-BE" dirty="0">
                <a:solidFill>
                  <a:schemeClr val="bg2">
                    <a:lumMod val="75000"/>
                  </a:schemeClr>
                </a:solidFill>
              </a:rPr>
              <a:t>– ERKENNING-WAARDERING – BESCHERMING – BEHEER VANDAAG</a:t>
            </a:r>
          </a:p>
        </p:txBody>
      </p:sp>
      <p:pic>
        <p:nvPicPr>
          <p:cNvPr id="10" name="Afbeelding 9">
            <a:extLst>
              <a:ext uri="{FF2B5EF4-FFF2-40B4-BE49-F238E27FC236}">
                <a16:creationId xmlns:a16="http://schemas.microsoft.com/office/drawing/2014/main" id="{515DE660-EB10-F4C6-6D9F-73F0A622F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4439" y="1157927"/>
            <a:ext cx="7826579" cy="5217719"/>
          </a:xfrm>
          <a:prstGeom prst="rect">
            <a:avLst/>
          </a:prstGeom>
        </p:spPr>
      </p:pic>
      <p:sp>
        <p:nvSpPr>
          <p:cNvPr id="11" name="Tekstvak 10">
            <a:extLst>
              <a:ext uri="{FF2B5EF4-FFF2-40B4-BE49-F238E27FC236}">
                <a16:creationId xmlns:a16="http://schemas.microsoft.com/office/drawing/2014/main" id="{E1FB8AF5-2B72-CFB1-CBD6-F8635599DAA6}"/>
              </a:ext>
            </a:extLst>
          </p:cNvPr>
          <p:cNvSpPr txBox="1"/>
          <p:nvPr/>
        </p:nvSpPr>
        <p:spPr>
          <a:xfrm>
            <a:off x="10200003" y="26670"/>
            <a:ext cx="1991997" cy="615553"/>
          </a:xfrm>
          <a:prstGeom prst="rect">
            <a:avLst/>
          </a:prstGeom>
          <a:noFill/>
        </p:spPr>
        <p:txBody>
          <a:bodyPr wrap="square" rtlCol="0">
            <a:spAutoFit/>
          </a:bodyPr>
          <a:lstStyle/>
          <a:p>
            <a:pPr>
              <a:buNone/>
            </a:pPr>
            <a:r>
              <a:rPr lang="nl-BE" sz="1000" dirty="0"/>
              <a:t>Bron: info bij Taxus bij kerk  </a:t>
            </a:r>
          </a:p>
          <a:p>
            <a:pPr>
              <a:buNone/>
            </a:pPr>
            <a:r>
              <a:rPr lang="nl-BE" sz="800" dirty="0">
                <a:hlinkClick r:id="rId4"/>
              </a:rPr>
              <a:t>https://www.monumentaltrees.com/nl/fra/seinemaritime/offranville/2783_eglisesaintouen/</a:t>
            </a:r>
            <a:endParaRPr lang="nl-BE" sz="800" dirty="0"/>
          </a:p>
        </p:txBody>
      </p:sp>
      <p:sp>
        <p:nvSpPr>
          <p:cNvPr id="7" name="Tekstvak 6">
            <a:extLst>
              <a:ext uri="{FF2B5EF4-FFF2-40B4-BE49-F238E27FC236}">
                <a16:creationId xmlns:a16="http://schemas.microsoft.com/office/drawing/2014/main" id="{4C18B716-C9EF-FFAD-363C-46328CAB5A34}"/>
              </a:ext>
            </a:extLst>
          </p:cNvPr>
          <p:cNvSpPr txBox="1"/>
          <p:nvPr/>
        </p:nvSpPr>
        <p:spPr>
          <a:xfrm>
            <a:off x="8709051" y="6057920"/>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 Kerk </a:t>
            </a:r>
            <a:r>
              <a:rPr lang="nl-NL" sz="1400" dirty="0" err="1">
                <a:solidFill>
                  <a:schemeClr val="bg1"/>
                </a:solidFill>
                <a:latin typeface="Arial Narrow" panose="020B0604020202020204" pitchFamily="34" charset="0"/>
                <a:cs typeface="Arial Narrow" panose="020B0604020202020204" pitchFamily="34" charset="0"/>
              </a:rPr>
              <a:t>Offraville</a:t>
            </a:r>
            <a:r>
              <a:rPr lang="nl-NL" sz="1400" dirty="0">
                <a:solidFill>
                  <a:schemeClr val="bg1"/>
                </a:solidFill>
                <a:latin typeface="Arial Narrow" panose="020B0604020202020204" pitchFamily="34" charset="0"/>
                <a:cs typeface="Arial Narrow" panose="020B0604020202020204" pitchFamily="34" charset="0"/>
              </a:rPr>
              <a:t>, Frankrijk</a:t>
            </a:r>
          </a:p>
        </p:txBody>
      </p:sp>
    </p:spTree>
    <p:extLst>
      <p:ext uri="{BB962C8B-B14F-4D97-AF65-F5344CB8AC3E}">
        <p14:creationId xmlns:p14="http://schemas.microsoft.com/office/powerpoint/2010/main" val="345096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Hoogstamboomgaarden</a:t>
            </a:r>
            <a:r>
              <a:rPr lang="nl-NL" dirty="0">
                <a:latin typeface="Calibri"/>
                <a:cs typeface="Calibri"/>
              </a:rPr>
              <a:t> niet in thesaurus ….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29</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3" name="Afbeelding 12">
            <a:extLst>
              <a:ext uri="{FF2B5EF4-FFF2-40B4-BE49-F238E27FC236}">
                <a16:creationId xmlns:a16="http://schemas.microsoft.com/office/drawing/2014/main" id="{9CF9CF1C-8C1E-D3C1-14DD-AD45B3041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233010"/>
            <a:ext cx="5987801" cy="4039567"/>
          </a:xfrm>
          <a:prstGeom prst="rect">
            <a:avLst/>
          </a:prstGeom>
        </p:spPr>
      </p:pic>
      <p:pic>
        <p:nvPicPr>
          <p:cNvPr id="11" name="Afbeelding 10" descr="Afbeelding met buitenshuis, wolk, landschap, hemel&#10;&#10;Automatisch gegenereerde beschrijving">
            <a:extLst>
              <a:ext uri="{FF2B5EF4-FFF2-40B4-BE49-F238E27FC236}">
                <a16:creationId xmlns:a16="http://schemas.microsoft.com/office/drawing/2014/main" id="{3E2FE672-A730-69E6-E619-2522EF00A2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3639" y="2233010"/>
            <a:ext cx="5650979" cy="4039567"/>
          </a:xfrm>
          <a:prstGeom prst="rect">
            <a:avLst/>
          </a:prstGeom>
        </p:spPr>
      </p:pic>
      <p:sp>
        <p:nvSpPr>
          <p:cNvPr id="14" name="Rechthoek 13">
            <a:extLst>
              <a:ext uri="{FF2B5EF4-FFF2-40B4-BE49-F238E27FC236}">
                <a16:creationId xmlns:a16="http://schemas.microsoft.com/office/drawing/2014/main" id="{ABA22C91-26E6-24BE-9476-6622558829D0}"/>
              </a:ext>
            </a:extLst>
          </p:cNvPr>
          <p:cNvSpPr/>
          <p:nvPr/>
        </p:nvSpPr>
        <p:spPr>
          <a:xfrm>
            <a:off x="6512801" y="2222733"/>
            <a:ext cx="81817" cy="40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8082000-A962-80D2-043F-94619205550C}"/>
              </a:ext>
            </a:extLst>
          </p:cNvPr>
          <p:cNvSpPr txBox="1"/>
          <p:nvPr/>
        </p:nvSpPr>
        <p:spPr>
          <a:xfrm>
            <a:off x="8951834" y="5946038"/>
            <a:ext cx="3131967" cy="307777"/>
          </a:xfrm>
          <a:prstGeom prst="rect">
            <a:avLst/>
          </a:prstGeom>
          <a:noFill/>
        </p:spPr>
        <p:txBody>
          <a:bodyPr wrap="square" rtlCol="0">
            <a:spAutoFit/>
          </a:bodyPr>
          <a:lstStyle/>
          <a:p>
            <a:pPr algn="r"/>
            <a:r>
              <a:rPr lang="nl-NL" sz="1400" dirty="0" err="1">
                <a:solidFill>
                  <a:schemeClr val="bg1"/>
                </a:solidFill>
                <a:latin typeface="Arial Narrow" panose="020B0604020202020204" pitchFamily="34" charset="0"/>
                <a:cs typeface="Arial Narrow" panose="020B0604020202020204" pitchFamily="34" charset="0"/>
              </a:rPr>
              <a:t>Alden</a:t>
            </a:r>
            <a:r>
              <a:rPr lang="nl-NL" sz="1400" dirty="0">
                <a:solidFill>
                  <a:schemeClr val="bg1"/>
                </a:solidFill>
                <a:latin typeface="Arial Narrow" panose="020B0604020202020204" pitchFamily="34" charset="0"/>
                <a:cs typeface="Arial Narrow" panose="020B0604020202020204" pitchFamily="34" charset="0"/>
              </a:rPr>
              <a:t> Biesen, Bilzen</a:t>
            </a:r>
          </a:p>
        </p:txBody>
      </p:sp>
    </p:spTree>
    <p:extLst>
      <p:ext uri="{BB962C8B-B14F-4D97-AF65-F5344CB8AC3E}">
        <p14:creationId xmlns:p14="http://schemas.microsoft.com/office/powerpoint/2010/main" val="383412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Wie ben ik?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1981199" y="8128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nl-NL" dirty="0">
                <a:latin typeface="Calibri" panose="020F0502020204030204" pitchFamily="34" charset="0"/>
                <a:cs typeface="Calibri" panose="020F0502020204030204" pitchFamily="34" charset="0"/>
              </a:rPr>
            </a:b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4" name="Tijdelijke aanduiding voor dianummer 3">
            <a:extLst>
              <a:ext uri="{FF2B5EF4-FFF2-40B4-BE49-F238E27FC236}">
                <a16:creationId xmlns:a16="http://schemas.microsoft.com/office/drawing/2014/main" id="{5467426C-A02B-2DDE-0E20-FB51A181657C}"/>
              </a:ext>
            </a:extLst>
          </p:cNvPr>
          <p:cNvSpPr>
            <a:spLocks noGrp="1"/>
          </p:cNvSpPr>
          <p:nvPr>
            <p:ph type="sldNum" sz="quarter" idx="12"/>
          </p:nvPr>
        </p:nvSpPr>
        <p:spPr/>
        <p:txBody>
          <a:bodyPr/>
          <a:lstStyle/>
          <a:p>
            <a:fld id="{329EED06-3116-475B-ADDE-59B3EA996D70}" type="slidenum">
              <a:rPr lang="nl-BE" smtClean="0"/>
              <a:t>3</a:t>
            </a:fld>
            <a:endParaRPr lang="nl-BE"/>
          </a:p>
        </p:txBody>
      </p:sp>
      <p:sp>
        <p:nvSpPr>
          <p:cNvPr id="7" name="Titel 1">
            <a:extLst>
              <a:ext uri="{FF2B5EF4-FFF2-40B4-BE49-F238E27FC236}">
                <a16:creationId xmlns:a16="http://schemas.microsoft.com/office/drawing/2014/main" id="{DA5964E3-4520-C4E7-4274-5C1779691BC3}"/>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pic>
        <p:nvPicPr>
          <p:cNvPr id="9" name="Afbeelding 8" descr="Afbeelding met kleding, boom, persoon, buitenshuis&#10;&#10;Automatisch gegenereerde beschrijving">
            <a:extLst>
              <a:ext uri="{FF2B5EF4-FFF2-40B4-BE49-F238E27FC236}">
                <a16:creationId xmlns:a16="http://schemas.microsoft.com/office/drawing/2014/main" id="{35F47755-5193-085E-47E4-41D53841D9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3338" y="2233008"/>
            <a:ext cx="3491045" cy="3491045"/>
          </a:xfrm>
          <a:prstGeom prst="rect">
            <a:avLst/>
          </a:prstGeom>
        </p:spPr>
      </p:pic>
      <p:pic>
        <p:nvPicPr>
          <p:cNvPr id="10" name="Picture 2" descr="De botte botaknol stripverhaal (Suske en Wiske 185, Studio Vandersteen)  bestellen - actie, avonturen, familie, jeugd stripboeken kopen bij Stripweb!">
            <a:extLst>
              <a:ext uri="{FF2B5EF4-FFF2-40B4-BE49-F238E27FC236}">
                <a16:creationId xmlns:a16="http://schemas.microsoft.com/office/drawing/2014/main" id="{116C43EE-9257-B71F-C54B-66764773E3A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1850" y="2233009"/>
            <a:ext cx="2668995" cy="3491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e schat van Beersel | Suske en Wiske Wiki | Fandom">
            <a:extLst>
              <a:ext uri="{FF2B5EF4-FFF2-40B4-BE49-F238E27FC236}">
                <a16:creationId xmlns:a16="http://schemas.microsoft.com/office/drawing/2014/main" id="{1E0A7A85-7AF4-BC1B-0AAB-61DCB85899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82998" y="2233009"/>
            <a:ext cx="2661922" cy="349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68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30</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4" name="Afbeelding 13" descr="Afbeelding met tekst, lijn, schermopname&#10;&#10;Automatisch gegenereerde beschrijving">
            <a:extLst>
              <a:ext uri="{FF2B5EF4-FFF2-40B4-BE49-F238E27FC236}">
                <a16:creationId xmlns:a16="http://schemas.microsoft.com/office/drawing/2014/main" id="{A75B3E62-58C2-A3D2-BD3D-43EEB873CF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126726"/>
            <a:ext cx="12492681" cy="4317274"/>
          </a:xfrm>
          <a:prstGeom prst="rect">
            <a:avLst/>
          </a:prstGeom>
        </p:spPr>
      </p:pic>
      <p:pic>
        <p:nvPicPr>
          <p:cNvPr id="10" name="Afbeelding 9" descr="Afbeelding met Lettertype, tekst, Graphics, wit&#10;&#10;Automatisch gegenereerde beschrijving">
            <a:extLst>
              <a:ext uri="{FF2B5EF4-FFF2-40B4-BE49-F238E27FC236}">
                <a16:creationId xmlns:a16="http://schemas.microsoft.com/office/drawing/2014/main" id="{F058922A-AB56-2B2D-B42A-3D360CDBB6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1850" y="2126726"/>
            <a:ext cx="4452419" cy="684000"/>
          </a:xfrm>
          <a:prstGeom prst="rect">
            <a:avLst/>
          </a:prstGeom>
        </p:spPr>
      </p:pic>
      <p:sp>
        <p:nvSpPr>
          <p:cNvPr id="15" name="Ovaal 14">
            <a:extLst>
              <a:ext uri="{FF2B5EF4-FFF2-40B4-BE49-F238E27FC236}">
                <a16:creationId xmlns:a16="http://schemas.microsoft.com/office/drawing/2014/main" id="{A4ED742F-8394-F046-0930-7A3D81637F1F}"/>
              </a:ext>
            </a:extLst>
          </p:cNvPr>
          <p:cNvSpPr/>
          <p:nvPr/>
        </p:nvSpPr>
        <p:spPr>
          <a:xfrm>
            <a:off x="1652044" y="4208862"/>
            <a:ext cx="2199502" cy="800357"/>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B65CA4A9-E72C-C00B-CD78-E0819143988F}"/>
              </a:ext>
            </a:extLst>
          </p:cNvPr>
          <p:cNvSpPr/>
          <p:nvPr/>
        </p:nvSpPr>
        <p:spPr>
          <a:xfrm>
            <a:off x="4741233" y="2997900"/>
            <a:ext cx="2199502" cy="800357"/>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76A61BB-1CAF-C2E4-56DF-D9511558ADED}"/>
              </a:ext>
            </a:extLst>
          </p:cNvPr>
          <p:cNvSpPr/>
          <p:nvPr/>
        </p:nvSpPr>
        <p:spPr>
          <a:xfrm>
            <a:off x="9918714" y="2960830"/>
            <a:ext cx="2199502" cy="800357"/>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5">
            <a:extLst>
              <a:ext uri="{FF2B5EF4-FFF2-40B4-BE49-F238E27FC236}">
                <a16:creationId xmlns:a16="http://schemas.microsoft.com/office/drawing/2014/main" id="{03D6259B-B0B6-D637-7142-23E44C5F0CC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Hoogstamboomgaarden</a:t>
            </a:r>
            <a:r>
              <a:rPr lang="nl-NL" dirty="0">
                <a:latin typeface="Calibri"/>
                <a:cs typeface="Calibri"/>
              </a:rPr>
              <a:t> niet in thesaurus …. </a:t>
            </a:r>
            <a:r>
              <a:rPr lang="nl-NL" b="1" dirty="0">
                <a:solidFill>
                  <a:schemeClr val="tx1"/>
                </a:solidFill>
                <a:latin typeface="Calibri"/>
                <a:cs typeface="Calibri"/>
              </a:rPr>
              <a:t>OF TOCH WEL?  </a:t>
            </a:r>
          </a:p>
        </p:txBody>
      </p:sp>
      <p:sp>
        <p:nvSpPr>
          <p:cNvPr id="21" name="Vrije vorm 20">
            <a:extLst>
              <a:ext uri="{FF2B5EF4-FFF2-40B4-BE49-F238E27FC236}">
                <a16:creationId xmlns:a16="http://schemas.microsoft.com/office/drawing/2014/main" id="{75C77905-8E09-6465-8FC5-146F07C734FB}"/>
              </a:ext>
            </a:extLst>
          </p:cNvPr>
          <p:cNvSpPr/>
          <p:nvPr/>
        </p:nvSpPr>
        <p:spPr>
          <a:xfrm>
            <a:off x="3274541" y="3447535"/>
            <a:ext cx="2323070" cy="1112108"/>
          </a:xfrm>
          <a:custGeom>
            <a:avLst/>
            <a:gdLst>
              <a:gd name="connsiteX0" fmla="*/ 0 w 2323070"/>
              <a:gd name="connsiteY0" fmla="*/ 1112108 h 1112108"/>
              <a:gd name="connsiteX1" fmla="*/ 506627 w 2323070"/>
              <a:gd name="connsiteY1" fmla="*/ 1087395 h 1112108"/>
              <a:gd name="connsiteX2" fmla="*/ 1025610 w 2323070"/>
              <a:gd name="connsiteY2" fmla="*/ 852616 h 1112108"/>
              <a:gd name="connsiteX3" fmla="*/ 1383956 w 2323070"/>
              <a:gd name="connsiteY3" fmla="*/ 593124 h 1112108"/>
              <a:gd name="connsiteX4" fmla="*/ 1779373 w 2323070"/>
              <a:gd name="connsiteY4" fmla="*/ 259492 h 1112108"/>
              <a:gd name="connsiteX5" fmla="*/ 2162432 w 2323070"/>
              <a:gd name="connsiteY5" fmla="*/ 61784 h 1112108"/>
              <a:gd name="connsiteX6" fmla="*/ 2323070 w 2323070"/>
              <a:gd name="connsiteY6" fmla="*/ 0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1112108">
                <a:moveTo>
                  <a:pt x="0" y="1112108"/>
                </a:moveTo>
                <a:lnTo>
                  <a:pt x="506627" y="1087395"/>
                </a:lnTo>
                <a:lnTo>
                  <a:pt x="1025610" y="852616"/>
                </a:lnTo>
                <a:lnTo>
                  <a:pt x="1383956" y="593124"/>
                </a:lnTo>
                <a:lnTo>
                  <a:pt x="1779373" y="259492"/>
                </a:lnTo>
                <a:lnTo>
                  <a:pt x="2162432" y="61784"/>
                </a:lnTo>
                <a:lnTo>
                  <a:pt x="2323070" y="0"/>
                </a:ln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Vrije vorm 21">
            <a:extLst>
              <a:ext uri="{FF2B5EF4-FFF2-40B4-BE49-F238E27FC236}">
                <a16:creationId xmlns:a16="http://schemas.microsoft.com/office/drawing/2014/main" id="{A7A06B77-8E5B-8B8D-30E9-C2F26E731FC7}"/>
              </a:ext>
            </a:extLst>
          </p:cNvPr>
          <p:cNvSpPr/>
          <p:nvPr/>
        </p:nvSpPr>
        <p:spPr>
          <a:xfrm>
            <a:off x="6413157" y="3336324"/>
            <a:ext cx="3781167" cy="0"/>
          </a:xfrm>
          <a:custGeom>
            <a:avLst/>
            <a:gdLst>
              <a:gd name="connsiteX0" fmla="*/ 0 w 3781167"/>
              <a:gd name="connsiteY0" fmla="*/ 0 h 0"/>
              <a:gd name="connsiteX1" fmla="*/ 3781167 w 3781167"/>
              <a:gd name="connsiteY1" fmla="*/ 0 h 0"/>
            </a:gdLst>
            <a:ahLst/>
            <a:cxnLst>
              <a:cxn ang="0">
                <a:pos x="connsiteX0" y="connsiteY0"/>
              </a:cxn>
              <a:cxn ang="0">
                <a:pos x="connsiteX1" y="connsiteY1"/>
              </a:cxn>
            </a:cxnLst>
            <a:rect l="l" t="t" r="r" b="b"/>
            <a:pathLst>
              <a:path w="3781167">
                <a:moveTo>
                  <a:pt x="0" y="0"/>
                </a:moveTo>
                <a:lnTo>
                  <a:pt x="3781167" y="0"/>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769C8B8E-5977-7C21-423C-DD08772FF659}"/>
              </a:ext>
            </a:extLst>
          </p:cNvPr>
          <p:cNvSpPr txBox="1"/>
          <p:nvPr/>
        </p:nvSpPr>
        <p:spPr>
          <a:xfrm>
            <a:off x="7563393" y="4559643"/>
            <a:ext cx="4454435" cy="1477328"/>
          </a:xfrm>
          <a:prstGeom prst="rect">
            <a:avLst/>
          </a:prstGeom>
          <a:noFill/>
        </p:spPr>
        <p:txBody>
          <a:bodyPr wrap="square" rtlCol="0">
            <a:spAutoFit/>
          </a:bodyPr>
          <a:lstStyle/>
          <a:p>
            <a:r>
              <a:rPr lang="nl-NL" dirty="0"/>
              <a:t>Op een andere locatie terug te vinden dan bij ‘houtige beplantingen’ </a:t>
            </a:r>
          </a:p>
          <a:p>
            <a:r>
              <a:rPr lang="nl-NL" dirty="0"/>
              <a:t>Tip: </a:t>
            </a:r>
          </a:p>
          <a:p>
            <a:r>
              <a:rPr lang="nl-NL" dirty="0"/>
              <a:t>        =&gt; zet term in zoekfunctie </a:t>
            </a:r>
          </a:p>
          <a:p>
            <a:r>
              <a:rPr lang="nl-NL" dirty="0"/>
              <a:t>        =&gt; weergeven in boomstructuur</a:t>
            </a:r>
          </a:p>
        </p:txBody>
      </p:sp>
    </p:spTree>
    <p:extLst>
      <p:ext uri="{BB962C8B-B14F-4D97-AF65-F5344CB8AC3E}">
        <p14:creationId xmlns:p14="http://schemas.microsoft.com/office/powerpoint/2010/main" val="221731924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31</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0" name="Afbeelding 9">
            <a:extLst>
              <a:ext uri="{FF2B5EF4-FFF2-40B4-BE49-F238E27FC236}">
                <a16:creationId xmlns:a16="http://schemas.microsoft.com/office/drawing/2014/main" id="{478C8F8C-8853-9A32-6E4B-61AA924F276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335427"/>
            <a:ext cx="11961342" cy="4108573"/>
          </a:xfrm>
          <a:prstGeom prst="rect">
            <a:avLst/>
          </a:prstGeom>
        </p:spPr>
      </p:pic>
      <p:pic>
        <p:nvPicPr>
          <p:cNvPr id="7" name="Afbeelding 6" descr="Afbeelding met Lettertype, tekst, Graphics, wit&#10;&#10;Automatisch gegenereerde beschrijving">
            <a:extLst>
              <a:ext uri="{FF2B5EF4-FFF2-40B4-BE49-F238E27FC236}">
                <a16:creationId xmlns:a16="http://schemas.microsoft.com/office/drawing/2014/main" id="{F5256B4E-6710-CEE4-0B0B-50941F1812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850" y="2126726"/>
            <a:ext cx="4452419" cy="684000"/>
          </a:xfrm>
          <a:prstGeom prst="rect">
            <a:avLst/>
          </a:prstGeom>
        </p:spPr>
      </p:pic>
      <p:sp>
        <p:nvSpPr>
          <p:cNvPr id="11" name="Tekstvak 10">
            <a:extLst>
              <a:ext uri="{FF2B5EF4-FFF2-40B4-BE49-F238E27FC236}">
                <a16:creationId xmlns:a16="http://schemas.microsoft.com/office/drawing/2014/main" id="{B0B6CDEC-BC7B-05DC-9B3F-2853222D4F52}"/>
              </a:ext>
            </a:extLst>
          </p:cNvPr>
          <p:cNvSpPr txBox="1"/>
          <p:nvPr/>
        </p:nvSpPr>
        <p:spPr>
          <a:xfrm>
            <a:off x="167148" y="4418824"/>
            <a:ext cx="1917721" cy="338554"/>
          </a:xfrm>
          <a:prstGeom prst="rect">
            <a:avLst/>
          </a:prstGeom>
          <a:solidFill>
            <a:schemeClr val="bg1"/>
          </a:solidFill>
        </p:spPr>
        <p:txBody>
          <a:bodyPr wrap="square" rtlCol="0">
            <a:spAutoFit/>
          </a:bodyPr>
          <a:lstStyle/>
          <a:p>
            <a:pPr algn="r"/>
            <a:r>
              <a:rPr lang="nl-NL" sz="1600" dirty="0">
                <a:solidFill>
                  <a:srgbClr val="FF0000"/>
                </a:solidFill>
                <a:latin typeface="Arial Narrow" panose="020B0604020202020204" pitchFamily="34" charset="0"/>
                <a:cs typeface="Arial Narrow" panose="020B0604020202020204" pitchFamily="34" charset="0"/>
              </a:rPr>
              <a:t>kapellen (klein erfgoed) </a:t>
            </a:r>
          </a:p>
        </p:txBody>
      </p:sp>
      <p:sp>
        <p:nvSpPr>
          <p:cNvPr id="13" name="Vrije vorm 12">
            <a:extLst>
              <a:ext uri="{FF2B5EF4-FFF2-40B4-BE49-F238E27FC236}">
                <a16:creationId xmlns:a16="http://schemas.microsoft.com/office/drawing/2014/main" id="{51AD9227-E6C8-C0D8-4239-1E8BE29FB9ED}"/>
              </a:ext>
            </a:extLst>
          </p:cNvPr>
          <p:cNvSpPr/>
          <p:nvPr/>
        </p:nvSpPr>
        <p:spPr>
          <a:xfrm>
            <a:off x="2236573" y="3954162"/>
            <a:ext cx="7426411" cy="617838"/>
          </a:xfrm>
          <a:custGeom>
            <a:avLst/>
            <a:gdLst>
              <a:gd name="connsiteX0" fmla="*/ 0 w 7426411"/>
              <a:gd name="connsiteY0" fmla="*/ 617838 h 617838"/>
              <a:gd name="connsiteX1" fmla="*/ 1235676 w 7426411"/>
              <a:gd name="connsiteY1" fmla="*/ 605481 h 617838"/>
              <a:gd name="connsiteX2" fmla="*/ 1742303 w 7426411"/>
              <a:gd name="connsiteY2" fmla="*/ 506627 h 617838"/>
              <a:gd name="connsiteX3" fmla="*/ 2446638 w 7426411"/>
              <a:gd name="connsiteY3" fmla="*/ 395416 h 617838"/>
              <a:gd name="connsiteX4" fmla="*/ 3447535 w 7426411"/>
              <a:gd name="connsiteY4" fmla="*/ 234779 h 617838"/>
              <a:gd name="connsiteX5" fmla="*/ 3744097 w 7426411"/>
              <a:gd name="connsiteY5" fmla="*/ 197708 h 617838"/>
              <a:gd name="connsiteX6" fmla="*/ 5152768 w 7426411"/>
              <a:gd name="connsiteY6" fmla="*/ 135924 h 617838"/>
              <a:gd name="connsiteX7" fmla="*/ 5980670 w 7426411"/>
              <a:gd name="connsiteY7" fmla="*/ 135924 h 617838"/>
              <a:gd name="connsiteX8" fmla="*/ 6759146 w 7426411"/>
              <a:gd name="connsiteY8" fmla="*/ 74141 h 617838"/>
              <a:gd name="connsiteX9" fmla="*/ 7228703 w 7426411"/>
              <a:gd name="connsiteY9" fmla="*/ 37070 h 617838"/>
              <a:gd name="connsiteX10" fmla="*/ 7426411 w 7426411"/>
              <a:gd name="connsiteY10" fmla="*/ 0 h 61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411" h="617838">
                <a:moveTo>
                  <a:pt x="0" y="617838"/>
                </a:moveTo>
                <a:lnTo>
                  <a:pt x="1235676" y="605481"/>
                </a:lnTo>
                <a:lnTo>
                  <a:pt x="1742303" y="506627"/>
                </a:lnTo>
                <a:lnTo>
                  <a:pt x="2446638" y="395416"/>
                </a:lnTo>
                <a:lnTo>
                  <a:pt x="3447535" y="234779"/>
                </a:lnTo>
                <a:lnTo>
                  <a:pt x="3744097" y="197708"/>
                </a:lnTo>
                <a:lnTo>
                  <a:pt x="5152768" y="135924"/>
                </a:lnTo>
                <a:lnTo>
                  <a:pt x="5980670" y="135924"/>
                </a:lnTo>
                <a:lnTo>
                  <a:pt x="6759146" y="74141"/>
                </a:lnTo>
                <a:lnTo>
                  <a:pt x="7228703" y="37070"/>
                </a:lnTo>
                <a:lnTo>
                  <a:pt x="7426411" y="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CCF634D-6B78-C586-F35E-5EE862819EBC}"/>
              </a:ext>
            </a:extLst>
          </p:cNvPr>
          <p:cNvSpPr/>
          <p:nvPr/>
        </p:nvSpPr>
        <p:spPr>
          <a:xfrm>
            <a:off x="9626937" y="3740457"/>
            <a:ext cx="2118074" cy="271908"/>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dirty="0">
                <a:solidFill>
                  <a:schemeClr val="tx1"/>
                </a:solidFill>
                <a:latin typeface="Arial Narrow" panose="020B0604020202020204" pitchFamily="34" charset="0"/>
                <a:cs typeface="Arial Narrow" panose="020B0604020202020204" pitchFamily="34" charset="0"/>
              </a:rPr>
              <a:t>boomkapellen</a:t>
            </a:r>
          </a:p>
        </p:txBody>
      </p:sp>
      <p:sp>
        <p:nvSpPr>
          <p:cNvPr id="12" name="Tekstvak 11">
            <a:extLst>
              <a:ext uri="{FF2B5EF4-FFF2-40B4-BE49-F238E27FC236}">
                <a16:creationId xmlns:a16="http://schemas.microsoft.com/office/drawing/2014/main" id="{41D99D17-4E8B-477B-C938-88E7E9287CD5}"/>
              </a:ext>
            </a:extLst>
          </p:cNvPr>
          <p:cNvSpPr txBox="1"/>
          <p:nvPr/>
        </p:nvSpPr>
        <p:spPr>
          <a:xfrm>
            <a:off x="5968315" y="3876411"/>
            <a:ext cx="1222642" cy="338554"/>
          </a:xfrm>
          <a:prstGeom prst="rect">
            <a:avLst/>
          </a:prstGeom>
          <a:solidFill>
            <a:schemeClr val="bg1"/>
          </a:solidFill>
        </p:spPr>
        <p:txBody>
          <a:bodyPr wrap="square" rtlCol="0">
            <a:spAutoFit/>
          </a:bodyPr>
          <a:lstStyle/>
          <a:p>
            <a:pPr algn="r"/>
            <a:r>
              <a:rPr lang="nl-NL" sz="1600" dirty="0">
                <a:solidFill>
                  <a:srgbClr val="FF0000"/>
                </a:solidFill>
                <a:latin typeface="Arial Narrow" panose="020B0604020202020204" pitchFamily="34" charset="0"/>
                <a:cs typeface="Arial Narrow" panose="020B0604020202020204" pitchFamily="34" charset="0"/>
              </a:rPr>
              <a:t>kastkapellen</a:t>
            </a:r>
          </a:p>
        </p:txBody>
      </p:sp>
    </p:spTree>
    <p:extLst>
      <p:ext uri="{BB962C8B-B14F-4D97-AF65-F5344CB8AC3E}">
        <p14:creationId xmlns:p14="http://schemas.microsoft.com/office/powerpoint/2010/main" val="28999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Boomkapellen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32</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9" name="Afbeelding 8">
            <a:extLst>
              <a:ext uri="{FF2B5EF4-FFF2-40B4-BE49-F238E27FC236}">
                <a16:creationId xmlns:a16="http://schemas.microsoft.com/office/drawing/2014/main" id="{5C0E0E20-B472-C543-4E20-03076EE9C7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53011" y="1149397"/>
            <a:ext cx="3962694" cy="5283591"/>
          </a:xfrm>
          <a:prstGeom prst="rect">
            <a:avLst/>
          </a:prstGeom>
        </p:spPr>
      </p:pic>
      <p:pic>
        <p:nvPicPr>
          <p:cNvPr id="7" name="Afbeelding 6">
            <a:extLst>
              <a:ext uri="{FF2B5EF4-FFF2-40B4-BE49-F238E27FC236}">
                <a16:creationId xmlns:a16="http://schemas.microsoft.com/office/drawing/2014/main" id="{0EE5FBC0-AC27-BD7F-8D16-0FF87C01C8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3102" y="1149396"/>
            <a:ext cx="3962694" cy="5283592"/>
          </a:xfrm>
          <a:prstGeom prst="rect">
            <a:avLst/>
          </a:prstGeom>
        </p:spPr>
      </p:pic>
      <p:sp>
        <p:nvSpPr>
          <p:cNvPr id="10" name="Tekstvak 9">
            <a:extLst>
              <a:ext uri="{FF2B5EF4-FFF2-40B4-BE49-F238E27FC236}">
                <a16:creationId xmlns:a16="http://schemas.microsoft.com/office/drawing/2014/main" id="{42383923-8202-52C7-3EFA-50D3EDBDCA75}"/>
              </a:ext>
            </a:extLst>
          </p:cNvPr>
          <p:cNvSpPr txBox="1"/>
          <p:nvPr/>
        </p:nvSpPr>
        <p:spPr>
          <a:xfrm>
            <a:off x="4603829" y="6089650"/>
            <a:ext cx="3131967" cy="307777"/>
          </a:xfrm>
          <a:prstGeom prst="rect">
            <a:avLst/>
          </a:prstGeom>
          <a:noFill/>
        </p:spPr>
        <p:txBody>
          <a:bodyPr wrap="square" rtlCol="0">
            <a:spAutoFit/>
          </a:bodyPr>
          <a:lstStyle/>
          <a:p>
            <a:pPr algn="r"/>
            <a:r>
              <a:rPr lang="nl-NL" sz="1400" dirty="0" err="1">
                <a:latin typeface="Arial Narrow" panose="020B0604020202020204" pitchFamily="34" charset="0"/>
                <a:cs typeface="Arial Narrow" panose="020B0604020202020204" pitchFamily="34" charset="0"/>
              </a:rPr>
              <a:t>Tongerse</a:t>
            </a:r>
            <a:r>
              <a:rPr lang="nl-NL" sz="1400" dirty="0">
                <a:latin typeface="Arial Narrow" panose="020B0604020202020204" pitchFamily="34" charset="0"/>
                <a:cs typeface="Arial Narrow" panose="020B0604020202020204" pitchFamily="34" charset="0"/>
              </a:rPr>
              <a:t> Steenweg, </a:t>
            </a:r>
            <a:r>
              <a:rPr lang="nl-NL" sz="1400" dirty="0" err="1">
                <a:latin typeface="Arial Narrow" panose="020B0604020202020204" pitchFamily="34" charset="0"/>
                <a:cs typeface="Arial Narrow" panose="020B0604020202020204" pitchFamily="34" charset="0"/>
              </a:rPr>
              <a:t>Riksingen</a:t>
            </a:r>
            <a:r>
              <a:rPr lang="nl-NL" sz="1400" dirty="0">
                <a:latin typeface="Arial Narrow" panose="020B0604020202020204" pitchFamily="34" charset="0"/>
                <a:cs typeface="Arial Narrow" panose="020B0604020202020204" pitchFamily="34" charset="0"/>
              </a:rPr>
              <a:t>, Hoeselt</a:t>
            </a:r>
          </a:p>
        </p:txBody>
      </p:sp>
    </p:spTree>
    <p:extLst>
      <p:ext uri="{BB962C8B-B14F-4D97-AF65-F5344CB8AC3E}">
        <p14:creationId xmlns:p14="http://schemas.microsoft.com/office/powerpoint/2010/main" val="3335327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7950824" cy="4426478"/>
          </a:xfrm>
        </p:spPr>
        <p:txBody>
          <a:bodyPr vert="horz" lIns="91440" tIns="45720" rIns="91440" bIns="45720" rtlCol="0" anchor="t">
            <a:normAutofit/>
          </a:bodyPr>
          <a:lstStyle/>
          <a:p>
            <a:r>
              <a:rPr lang="nl-NL" sz="3200" dirty="0">
                <a:solidFill>
                  <a:schemeClr val="tx1"/>
                </a:solidFill>
                <a:latin typeface="Calibri"/>
                <a:cs typeface="Calibri"/>
              </a:rPr>
              <a:t>Erkenning – waardering</a:t>
            </a:r>
          </a:p>
          <a:p>
            <a:pPr marL="342900" indent="-342900">
              <a:buFont typeface="Arial" panose="020B0604020202020204" pitchFamily="34" charset="0"/>
              <a:buChar char="•"/>
            </a:pPr>
            <a:r>
              <a:rPr lang="nl-NL" dirty="0">
                <a:latin typeface="Calibri"/>
                <a:cs typeface="Calibri"/>
              </a:rPr>
              <a:t>Werelderfgoed </a:t>
            </a:r>
          </a:p>
          <a:p>
            <a:pPr marL="800100" lvl="1" indent="-342900">
              <a:buFont typeface="Arial" panose="020B0604020202020204" pitchFamily="34" charset="0"/>
              <a:buChar char="•"/>
            </a:pPr>
            <a:r>
              <a:rPr lang="nl-NL" dirty="0">
                <a:latin typeface="Calibri"/>
                <a:cs typeface="Calibri"/>
              </a:rPr>
              <a:t>Cultureel erfgoed</a:t>
            </a:r>
          </a:p>
          <a:p>
            <a:pPr marL="800100" lvl="1" indent="-342900">
              <a:buFont typeface="Arial" panose="020B0604020202020204" pitchFamily="34" charset="0"/>
              <a:buChar char="•"/>
            </a:pPr>
            <a:r>
              <a:rPr lang="nl-NL" dirty="0">
                <a:latin typeface="Calibri"/>
                <a:cs typeface="Calibri"/>
              </a:rPr>
              <a:t>Natuurlijk erfgoed</a:t>
            </a:r>
          </a:p>
          <a:p>
            <a:pPr marL="800100" lvl="1" indent="-342900">
              <a:buFont typeface="Arial" panose="020B0604020202020204" pitchFamily="34" charset="0"/>
              <a:buChar char="•"/>
            </a:pPr>
            <a:r>
              <a:rPr lang="nl-NL" dirty="0">
                <a:latin typeface="Calibri"/>
                <a:cs typeface="Calibri"/>
              </a:rPr>
              <a:t>Mix van cultureel en natuurlijk erfgoed</a:t>
            </a:r>
          </a:p>
          <a:p>
            <a:pPr marL="800100" lvl="1" indent="-342900">
              <a:buFont typeface="Arial" panose="020B0604020202020204" pitchFamily="34" charset="0"/>
              <a:buChar char="•"/>
            </a:pPr>
            <a:r>
              <a:rPr lang="nl-NL" dirty="0">
                <a:latin typeface="Calibri"/>
                <a:cs typeface="Calibri"/>
              </a:rPr>
              <a:t>Geheugen van de wereld (4)</a:t>
            </a:r>
          </a:p>
          <a:p>
            <a:pPr marL="800100" lvl="1" indent="-342900">
              <a:buFont typeface="Arial" panose="020B0604020202020204" pitchFamily="34" charset="0"/>
              <a:buChar char="•"/>
            </a:pPr>
            <a:r>
              <a:rPr lang="nl-NL" dirty="0">
                <a:latin typeface="Calibri"/>
                <a:cs typeface="Calibri"/>
              </a:rPr>
              <a:t>Meesterwerken v/</a:t>
            </a:r>
            <a:r>
              <a:rPr lang="nl-NL" dirty="0" err="1">
                <a:latin typeface="Calibri"/>
                <a:cs typeface="Calibri"/>
              </a:rPr>
              <a:t>horale</a:t>
            </a:r>
            <a:r>
              <a:rPr lang="nl-NL" dirty="0">
                <a:latin typeface="Calibri"/>
                <a:cs typeface="Calibri"/>
              </a:rPr>
              <a:t> &amp; immateriële erfgoed v/d mensheid </a:t>
            </a:r>
          </a:p>
          <a:p>
            <a:pPr marL="342900" indent="-342900">
              <a:buFont typeface="Arial" panose="020B0604020202020204" pitchFamily="34" charset="0"/>
              <a:buChar char="•"/>
            </a:pPr>
            <a:r>
              <a:rPr lang="nl-NL" dirty="0">
                <a:latin typeface="Calibri"/>
                <a:cs typeface="Calibri"/>
              </a:rPr>
              <a:t>Bescherming – vaststelling – wetenschappelijke inventaris in Vlaanderen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33</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a:t>
            </a:r>
            <a:r>
              <a:rPr lang="nl-BE" b="1" dirty="0">
                <a:solidFill>
                  <a:schemeClr val="bg2">
                    <a:lumMod val="25000"/>
                  </a:schemeClr>
                </a:solidFill>
              </a:rPr>
              <a:t>ERKENNING-WAARDERING</a:t>
            </a:r>
            <a:r>
              <a:rPr lang="nl-BE" dirty="0">
                <a:solidFill>
                  <a:schemeClr val="bg2">
                    <a:lumMod val="75000"/>
                  </a:schemeClr>
                </a:solidFill>
              </a:rPr>
              <a:t> – BESCHERMING – BEHEER VANDAAG</a:t>
            </a:r>
          </a:p>
        </p:txBody>
      </p:sp>
      <p:sp>
        <p:nvSpPr>
          <p:cNvPr id="9" name="Tekstvak 8">
            <a:extLst>
              <a:ext uri="{FF2B5EF4-FFF2-40B4-BE49-F238E27FC236}">
                <a16:creationId xmlns:a16="http://schemas.microsoft.com/office/drawing/2014/main" id="{7792E936-DE86-45BC-E974-94F07CF7CEA9}"/>
              </a:ext>
            </a:extLst>
          </p:cNvPr>
          <p:cNvSpPr txBox="1"/>
          <p:nvPr/>
        </p:nvSpPr>
        <p:spPr>
          <a:xfrm>
            <a:off x="1187377" y="5227129"/>
            <a:ext cx="6067167" cy="1015663"/>
          </a:xfrm>
          <a:prstGeom prst="rect">
            <a:avLst/>
          </a:prstGeom>
          <a:noFill/>
        </p:spPr>
        <p:txBody>
          <a:bodyPr wrap="square" rtlCol="0">
            <a:spAutoFit/>
          </a:bodyPr>
          <a:lstStyle/>
          <a:p>
            <a:r>
              <a:rPr lang="nl-BE" sz="2800" dirty="0"/>
              <a:t>Werelderfgoed = </a:t>
            </a:r>
            <a:r>
              <a:rPr lang="nl-BE" sz="2800" dirty="0">
                <a:solidFill>
                  <a:srgbClr val="00B050"/>
                </a:solidFill>
              </a:rPr>
              <a:t>ERKENNING</a:t>
            </a:r>
          </a:p>
          <a:p>
            <a:r>
              <a:rPr lang="nl-BE" sz="2800" dirty="0"/>
              <a:t>Werelderfgoed </a:t>
            </a:r>
            <a:r>
              <a:rPr lang="nl-BE" sz="3200" dirty="0"/>
              <a:t>≠</a:t>
            </a:r>
            <a:r>
              <a:rPr lang="nl-BE" sz="2800" dirty="0"/>
              <a:t> </a:t>
            </a:r>
            <a:r>
              <a:rPr lang="nl-BE" sz="2800" dirty="0">
                <a:solidFill>
                  <a:srgbClr val="FF0000"/>
                </a:solidFill>
              </a:rPr>
              <a:t>BESCHERMING</a:t>
            </a:r>
          </a:p>
        </p:txBody>
      </p:sp>
      <p:pic>
        <p:nvPicPr>
          <p:cNvPr id="1026" name="Picture 2" descr="UNESCO - Wikipedia">
            <a:extLst>
              <a:ext uri="{FF2B5EF4-FFF2-40B4-BE49-F238E27FC236}">
                <a16:creationId xmlns:a16="http://schemas.microsoft.com/office/drawing/2014/main" id="{CD2CB9D7-8EDB-6A76-49F5-7DC26CA4A2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47831" y="863480"/>
            <a:ext cx="3245750" cy="24160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fgoedpremie via oproep | VAi">
            <a:extLst>
              <a:ext uri="{FF2B5EF4-FFF2-40B4-BE49-F238E27FC236}">
                <a16:creationId xmlns:a16="http://schemas.microsoft.com/office/drawing/2014/main" id="{87E42416-2570-C4DF-D72D-554867D874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7831" y="3527276"/>
            <a:ext cx="3245750" cy="17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90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pPr marL="342900" indent="-342900">
              <a:buFont typeface="Arial" panose="020B0604020202020204" pitchFamily="34" charset="0"/>
              <a:buChar char="•"/>
            </a:pPr>
            <a:r>
              <a:rPr lang="nl-NL" dirty="0">
                <a:latin typeface="Calibri"/>
                <a:cs typeface="Calibri"/>
              </a:rPr>
              <a:t>Werelderfgoed : </a:t>
            </a:r>
          </a:p>
          <a:p>
            <a:pPr marL="800100" lvl="1" indent="-342900">
              <a:buFont typeface="Arial" panose="020B0604020202020204" pitchFamily="34" charset="0"/>
              <a:buChar char="•"/>
            </a:pPr>
            <a:r>
              <a:rPr lang="nl-NL" dirty="0">
                <a:latin typeface="Calibri"/>
                <a:cs typeface="Calibri"/>
              </a:rPr>
              <a:t>Begraafplaatsen WO I (139)</a:t>
            </a:r>
          </a:p>
          <a:p>
            <a:pPr marL="800100" lvl="1" indent="-342900">
              <a:buFont typeface="Arial" panose="020B0604020202020204" pitchFamily="34" charset="0"/>
              <a:buChar char="•"/>
            </a:pPr>
            <a:r>
              <a:rPr lang="nl-NL" dirty="0" err="1">
                <a:latin typeface="Calibri"/>
                <a:cs typeface="Calibri"/>
              </a:rPr>
              <a:t>Zoniënwoud</a:t>
            </a:r>
            <a:r>
              <a:rPr lang="nl-NL" dirty="0">
                <a:latin typeface="Calibri"/>
                <a:cs typeface="Calibri"/>
              </a:rPr>
              <a:t>, Brussel </a:t>
            </a:r>
          </a:p>
          <a:p>
            <a:pPr marL="800100" lvl="1" indent="-342900">
              <a:buFont typeface="Arial" panose="020B0604020202020204" pitchFamily="34" charset="0"/>
              <a:buChar char="•"/>
            </a:pPr>
            <a:r>
              <a:rPr lang="nl-NL" dirty="0" err="1">
                <a:latin typeface="Calibri"/>
                <a:cs typeface="Calibri"/>
              </a:rPr>
              <a:t>Platijn</a:t>
            </a:r>
            <a:r>
              <a:rPr lang="nl-NL" dirty="0">
                <a:latin typeface="Calibri"/>
                <a:cs typeface="Calibri"/>
              </a:rPr>
              <a:t> </a:t>
            </a:r>
            <a:r>
              <a:rPr lang="nl-NL" dirty="0" err="1">
                <a:latin typeface="Calibri"/>
                <a:cs typeface="Calibri"/>
              </a:rPr>
              <a:t>Moretuscomplex</a:t>
            </a:r>
            <a:r>
              <a:rPr lang="nl-NL" dirty="0">
                <a:latin typeface="Calibri"/>
                <a:cs typeface="Calibri"/>
              </a:rPr>
              <a:t>, Antwerpen</a:t>
            </a:r>
          </a:p>
          <a:p>
            <a:pPr marL="800100" lvl="1" indent="-342900">
              <a:buFont typeface="Arial" panose="020B0604020202020204" pitchFamily="34" charset="0"/>
              <a:buChar char="•"/>
            </a:pPr>
            <a:r>
              <a:rPr lang="nl-NL" dirty="0">
                <a:latin typeface="Calibri"/>
                <a:cs typeface="Calibri"/>
              </a:rPr>
              <a:t>13 Begijnhoven</a:t>
            </a:r>
          </a:p>
          <a:p>
            <a:pPr marL="800100" lvl="1" indent="-342900">
              <a:buFont typeface="Arial" panose="020B0604020202020204" pitchFamily="34" charset="0"/>
              <a:buChar char="•"/>
            </a:pPr>
            <a:r>
              <a:rPr lang="nl-NL" dirty="0">
                <a:latin typeface="Calibri"/>
                <a:cs typeface="Calibri"/>
              </a:rPr>
              <a:t>Brugge, historisch centrum   </a:t>
            </a:r>
          </a:p>
          <a:p>
            <a:pPr marL="342900" indent="-342900">
              <a:buFont typeface="Arial" panose="020B0604020202020204" pitchFamily="34" charset="0"/>
              <a:buChar char="•"/>
            </a:pPr>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34</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a:t>
            </a:r>
            <a:r>
              <a:rPr lang="nl-BE" b="1" dirty="0"/>
              <a:t>ERKENNING-WAARDERING</a:t>
            </a:r>
            <a:r>
              <a:rPr lang="nl-BE" dirty="0">
                <a:solidFill>
                  <a:schemeClr val="bg2">
                    <a:lumMod val="75000"/>
                  </a:schemeClr>
                </a:solidFill>
              </a:rPr>
              <a:t> – BESCHERMING – BEHEER VANDAAG</a:t>
            </a:r>
          </a:p>
        </p:txBody>
      </p:sp>
      <p:pic>
        <p:nvPicPr>
          <p:cNvPr id="13" name="Afbeelding 12" descr="Afbeelding met buitenshuis, plant, raam, gebouw&#10;&#10;Automatisch gegenereerde beschrijving">
            <a:extLst>
              <a:ext uri="{FF2B5EF4-FFF2-40B4-BE49-F238E27FC236}">
                <a16:creationId xmlns:a16="http://schemas.microsoft.com/office/drawing/2014/main" id="{5CEF92F0-0FCD-C8C3-91AD-CC92D2416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902555"/>
            <a:ext cx="5779180" cy="3852786"/>
          </a:xfrm>
          <a:prstGeom prst="rect">
            <a:avLst/>
          </a:prstGeom>
        </p:spPr>
      </p:pic>
    </p:spTree>
    <p:extLst>
      <p:ext uri="{BB962C8B-B14F-4D97-AF65-F5344CB8AC3E}">
        <p14:creationId xmlns:p14="http://schemas.microsoft.com/office/powerpoint/2010/main" val="3719132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pPr marL="342900" indent="-342900">
              <a:buFont typeface="Arial" panose="020B0604020202020204" pitchFamily="34" charset="0"/>
              <a:buChar char="•"/>
            </a:pPr>
            <a:r>
              <a:rPr lang="nl-NL" sz="3200" dirty="0">
                <a:solidFill>
                  <a:schemeClr val="tx1"/>
                </a:solidFill>
                <a:latin typeface="Calibri"/>
                <a:cs typeface="Calibri"/>
              </a:rPr>
              <a:t>Werelderfgoed</a:t>
            </a:r>
            <a:r>
              <a:rPr lang="nl-NL" sz="3200" b="1" dirty="0">
                <a:latin typeface="Calibri"/>
                <a:cs typeface="Calibri"/>
              </a:rPr>
              <a:t>  			</a:t>
            </a:r>
            <a:r>
              <a:rPr lang="nl-NL" dirty="0">
                <a:latin typeface="Calibri"/>
                <a:cs typeface="Calibri"/>
              </a:rPr>
              <a:t>Historisch centrum Brugge</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a:t>
            </a:r>
            <a:r>
              <a:rPr lang="nl-BE" b="1" dirty="0">
                <a:solidFill>
                  <a:schemeClr val="bg2">
                    <a:lumMod val="25000"/>
                  </a:schemeClr>
                </a:solidFill>
              </a:rPr>
              <a:t>ERKENNING-WAARDERING</a:t>
            </a:r>
            <a:r>
              <a:rPr lang="nl-BE" dirty="0">
                <a:solidFill>
                  <a:schemeClr val="bg2">
                    <a:lumMod val="75000"/>
                  </a:schemeClr>
                </a:solidFill>
              </a:rPr>
              <a:t> – BESCHERMING – BEHEER VANDAAG</a:t>
            </a:r>
          </a:p>
        </p:txBody>
      </p:sp>
      <p:pic>
        <p:nvPicPr>
          <p:cNvPr id="13" name="Afbeelding 12" descr="Afbeelding met buitenshuis, boom, hemel, water&#10;&#10;Automatisch gegenereerde beschrijving">
            <a:extLst>
              <a:ext uri="{FF2B5EF4-FFF2-40B4-BE49-F238E27FC236}">
                <a16:creationId xmlns:a16="http://schemas.microsoft.com/office/drawing/2014/main" id="{0308E4BB-B733-C765-04C3-FA2CCB72BC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7674" y="2223850"/>
            <a:ext cx="7018937" cy="4053689"/>
          </a:xfrm>
          <a:prstGeom prst="rect">
            <a:avLst/>
          </a:prstGeom>
        </p:spPr>
      </p:pic>
      <p:pic>
        <p:nvPicPr>
          <p:cNvPr id="12" name="Afbeelding 11" descr="Afbeelding met buitenshuis, gebouw, boom, kanaal&#10;&#10;Automatisch gegenereerde beschrijving">
            <a:extLst>
              <a:ext uri="{FF2B5EF4-FFF2-40B4-BE49-F238E27FC236}">
                <a16:creationId xmlns:a16="http://schemas.microsoft.com/office/drawing/2014/main" id="{D912CFE2-3F25-DCDA-3C36-51BE79A444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060"/>
          <a:stretch/>
        </p:blipFill>
        <p:spPr>
          <a:xfrm>
            <a:off x="5724000" y="2243805"/>
            <a:ext cx="7174814" cy="4035833"/>
          </a:xfrm>
          <a:prstGeom prst="rect">
            <a:avLst/>
          </a:prstGeom>
        </p:spPr>
      </p:pic>
      <p:sp>
        <p:nvSpPr>
          <p:cNvPr id="15" name="Rechthoek 14">
            <a:extLst>
              <a:ext uri="{FF2B5EF4-FFF2-40B4-BE49-F238E27FC236}">
                <a16:creationId xmlns:a16="http://schemas.microsoft.com/office/drawing/2014/main" id="{BCA07080-D240-FF51-AA68-38AA615242B8}"/>
              </a:ext>
            </a:extLst>
          </p:cNvPr>
          <p:cNvSpPr/>
          <p:nvPr/>
        </p:nvSpPr>
        <p:spPr>
          <a:xfrm>
            <a:off x="5716310" y="2229792"/>
            <a:ext cx="81817" cy="405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1837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pPr marL="342900" indent="-342900">
              <a:buFont typeface="Arial" panose="020B0604020202020204" pitchFamily="34" charset="0"/>
              <a:buChar char="•"/>
            </a:pPr>
            <a:r>
              <a:rPr lang="nl-NL" sz="3200" dirty="0">
                <a:solidFill>
                  <a:schemeClr val="tx1"/>
                </a:solidFill>
                <a:latin typeface="Calibri"/>
                <a:cs typeface="Calibri"/>
              </a:rPr>
              <a:t>Erfgoed in Vlaanderen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a:t>
            </a:r>
            <a:r>
              <a:rPr lang="nl-BE" b="1" dirty="0">
                <a:solidFill>
                  <a:schemeClr val="bg2">
                    <a:lumMod val="25000"/>
                  </a:schemeClr>
                </a:solidFill>
              </a:rPr>
              <a:t>ERKENNING-WAARDERING</a:t>
            </a:r>
            <a:r>
              <a:rPr lang="nl-BE" dirty="0">
                <a:solidFill>
                  <a:schemeClr val="bg2">
                    <a:lumMod val="75000"/>
                  </a:schemeClr>
                </a:solidFill>
              </a:rPr>
              <a:t> – BESCHERMING – BEHEER VANDAAG</a:t>
            </a:r>
          </a:p>
        </p:txBody>
      </p:sp>
      <p:graphicFrame>
        <p:nvGraphicFramePr>
          <p:cNvPr id="10" name="Tabel 7">
            <a:extLst>
              <a:ext uri="{FF2B5EF4-FFF2-40B4-BE49-F238E27FC236}">
                <a16:creationId xmlns:a16="http://schemas.microsoft.com/office/drawing/2014/main" id="{FCB4F482-79ED-730F-6099-90614F45585E}"/>
              </a:ext>
            </a:extLst>
          </p:cNvPr>
          <p:cNvGraphicFramePr>
            <a:graphicFrameLocks noGrp="1"/>
          </p:cNvGraphicFramePr>
          <p:nvPr>
            <p:extLst>
              <p:ext uri="{D42A27DB-BD31-4B8C-83A1-F6EECF244321}">
                <p14:modId xmlns:p14="http://schemas.microsoft.com/office/powerpoint/2010/main" val="3503343025"/>
              </p:ext>
            </p:extLst>
          </p:nvPr>
        </p:nvGraphicFramePr>
        <p:xfrm>
          <a:off x="167148" y="2185242"/>
          <a:ext cx="11902931" cy="3678517"/>
        </p:xfrm>
        <a:graphic>
          <a:graphicData uri="http://schemas.openxmlformats.org/drawingml/2006/table">
            <a:tbl>
              <a:tblPr firstRow="1" bandRow="1">
                <a:tableStyleId>{5C22544A-7EE6-4342-B048-85BDC9FD1C3A}</a:tableStyleId>
              </a:tblPr>
              <a:tblGrid>
                <a:gridCol w="2173716">
                  <a:extLst>
                    <a:ext uri="{9D8B030D-6E8A-4147-A177-3AD203B41FA5}">
                      <a16:colId xmlns:a16="http://schemas.microsoft.com/office/drawing/2014/main" val="1233333905"/>
                    </a:ext>
                  </a:extLst>
                </a:gridCol>
                <a:gridCol w="1901952">
                  <a:extLst>
                    <a:ext uri="{9D8B030D-6E8A-4147-A177-3AD203B41FA5}">
                      <a16:colId xmlns:a16="http://schemas.microsoft.com/office/drawing/2014/main" val="1431682192"/>
                    </a:ext>
                  </a:extLst>
                </a:gridCol>
                <a:gridCol w="2353056">
                  <a:extLst>
                    <a:ext uri="{9D8B030D-6E8A-4147-A177-3AD203B41FA5}">
                      <a16:colId xmlns:a16="http://schemas.microsoft.com/office/drawing/2014/main" val="769677630"/>
                    </a:ext>
                  </a:extLst>
                </a:gridCol>
                <a:gridCol w="2251265">
                  <a:extLst>
                    <a:ext uri="{9D8B030D-6E8A-4147-A177-3AD203B41FA5}">
                      <a16:colId xmlns:a16="http://schemas.microsoft.com/office/drawing/2014/main" val="4280437961"/>
                    </a:ext>
                  </a:extLst>
                </a:gridCol>
                <a:gridCol w="3222942">
                  <a:extLst>
                    <a:ext uri="{9D8B030D-6E8A-4147-A177-3AD203B41FA5}">
                      <a16:colId xmlns:a16="http://schemas.microsoft.com/office/drawing/2014/main" val="3096581330"/>
                    </a:ext>
                  </a:extLst>
                </a:gridCol>
              </a:tblGrid>
              <a:tr h="379446">
                <a:tc gridSpan="2">
                  <a:txBody>
                    <a:bodyPr/>
                    <a:lstStyle/>
                    <a:p>
                      <a:pPr algn="ctr"/>
                      <a:r>
                        <a:rPr lang="nl-BE" dirty="0"/>
                        <a:t>Natuurlijk erfgoed (NE)</a:t>
                      </a:r>
                    </a:p>
                  </a:txBody>
                  <a:tcPr/>
                </a:tc>
                <a:tc hMerge="1">
                  <a:txBody>
                    <a:bodyPr/>
                    <a:lstStyle/>
                    <a:p>
                      <a:pPr algn="ctr"/>
                      <a:endParaRPr lang="nl-BE" dirty="0"/>
                    </a:p>
                  </a:txBody>
                  <a:tcPr/>
                </a:tc>
                <a:tc gridSpan="3">
                  <a:txBody>
                    <a:bodyPr/>
                    <a:lstStyle/>
                    <a:p>
                      <a:pPr algn="ctr"/>
                      <a:r>
                        <a:rPr lang="nl-BE" dirty="0"/>
                        <a:t>Cultureel erfgoed (CE)</a:t>
                      </a:r>
                    </a:p>
                  </a:txBody>
                  <a:tcPr/>
                </a:tc>
                <a:tc hMerge="1">
                  <a:txBody>
                    <a:bodyPr/>
                    <a:lstStyle/>
                    <a:p>
                      <a:endParaRPr lang="nl-BE" dirty="0"/>
                    </a:p>
                  </a:txBody>
                  <a:tcPr/>
                </a:tc>
                <a:tc hMerge="1">
                  <a:txBody>
                    <a:bodyPr/>
                    <a:lstStyle/>
                    <a:p>
                      <a:endParaRPr lang="nl-BE" dirty="0"/>
                    </a:p>
                  </a:txBody>
                  <a:tcPr/>
                </a:tc>
                <a:extLst>
                  <a:ext uri="{0D108BD9-81ED-4DB2-BD59-A6C34878D82A}">
                    <a16:rowId xmlns:a16="http://schemas.microsoft.com/office/drawing/2014/main" val="4149728524"/>
                  </a:ext>
                </a:extLst>
              </a:tr>
              <a:tr h="664030">
                <a:tc>
                  <a:txBody>
                    <a:bodyPr/>
                    <a:lstStyle/>
                    <a:p>
                      <a:r>
                        <a:rPr lang="nl-BE" dirty="0"/>
                        <a:t>Natuurreservaten, natuurgebieden</a:t>
                      </a:r>
                    </a:p>
                  </a:txBody>
                  <a:tcPr/>
                </a:tc>
                <a:tc>
                  <a:txBody>
                    <a:bodyPr/>
                    <a:lstStyle/>
                    <a:p>
                      <a:r>
                        <a:rPr lang="nl-BE" dirty="0"/>
                        <a:t>Levend erfgoed (LE)</a:t>
                      </a:r>
                    </a:p>
                  </a:txBody>
                  <a:tcPr/>
                </a:tc>
                <a:tc gridSpan="2">
                  <a:txBody>
                    <a:bodyPr/>
                    <a:lstStyle/>
                    <a:p>
                      <a:pPr algn="ctr"/>
                      <a:r>
                        <a:rPr lang="nl-BE" dirty="0"/>
                        <a:t>Materieel erfgoed (ME)</a:t>
                      </a:r>
                    </a:p>
                  </a:txBody>
                  <a:tcPr/>
                </a:tc>
                <a:tc hMerge="1">
                  <a:txBody>
                    <a:bodyPr/>
                    <a:lstStyle/>
                    <a:p>
                      <a:endParaRPr lang="nl-BE" dirty="0"/>
                    </a:p>
                  </a:txBody>
                  <a:tcPr/>
                </a:tc>
                <a:tc>
                  <a:txBody>
                    <a:bodyPr/>
                    <a:lstStyle/>
                    <a:p>
                      <a:pPr algn="ctr"/>
                      <a:r>
                        <a:rPr lang="nl-BE" dirty="0"/>
                        <a:t>Immaterieel erfgoed (IE)</a:t>
                      </a:r>
                    </a:p>
                  </a:txBody>
                  <a:tcPr/>
                </a:tc>
                <a:extLst>
                  <a:ext uri="{0D108BD9-81ED-4DB2-BD59-A6C34878D82A}">
                    <a16:rowId xmlns:a16="http://schemas.microsoft.com/office/drawing/2014/main" val="3260127874"/>
                  </a:ext>
                </a:extLst>
              </a:tr>
              <a:tr h="384716">
                <a:tc>
                  <a:txBody>
                    <a:bodyPr/>
                    <a:lstStyle/>
                    <a:p>
                      <a:endParaRPr lang="nl-BE" dirty="0"/>
                    </a:p>
                  </a:txBody>
                  <a:tcPr/>
                </a:tc>
                <a:tc>
                  <a:txBody>
                    <a:bodyPr/>
                    <a:lstStyle/>
                    <a:p>
                      <a:endParaRPr lang="nl-BE" dirty="0"/>
                    </a:p>
                  </a:txBody>
                  <a:tcPr/>
                </a:tc>
                <a:tc>
                  <a:txBody>
                    <a:bodyPr/>
                    <a:lstStyle/>
                    <a:p>
                      <a:r>
                        <a:rPr lang="nl-BE" sz="1600" dirty="0"/>
                        <a:t>Onroerend erfgoed (OE)</a:t>
                      </a:r>
                    </a:p>
                  </a:txBody>
                  <a:tcPr/>
                </a:tc>
                <a:tc>
                  <a:txBody>
                    <a:bodyPr/>
                    <a:lstStyle/>
                    <a:p>
                      <a:r>
                        <a:rPr lang="nl-BE" sz="1600" dirty="0"/>
                        <a:t>Roerend erfgoed (RE)</a:t>
                      </a:r>
                    </a:p>
                  </a:txBody>
                  <a:tcPr/>
                </a:tc>
                <a:tc>
                  <a:txBody>
                    <a:bodyPr/>
                    <a:lstStyle/>
                    <a:p>
                      <a:endParaRPr lang="nl-BE" dirty="0"/>
                    </a:p>
                  </a:txBody>
                  <a:tcPr/>
                </a:tc>
                <a:extLst>
                  <a:ext uri="{0D108BD9-81ED-4DB2-BD59-A6C34878D82A}">
                    <a16:rowId xmlns:a16="http://schemas.microsoft.com/office/drawing/2014/main" val="3518927637"/>
                  </a:ext>
                </a:extLst>
              </a:tr>
              <a:tr h="1865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Heidegebieden, bosgebieden, moerasgebieden, duinen</a:t>
                      </a:r>
                    </a:p>
                    <a:p>
                      <a:endParaRPr lang="nl-B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Rassen van honden, schapen, runderen, varkens konijnen, hoenderen, … </a:t>
                      </a:r>
                    </a:p>
                    <a:p>
                      <a:endParaRPr lang="nl-BE" dirty="0"/>
                    </a:p>
                  </a:txBody>
                  <a:tcPr/>
                </a:tc>
                <a:tc>
                  <a:txBody>
                    <a:bodyPr/>
                    <a:lstStyle/>
                    <a:p>
                      <a:r>
                        <a:rPr lang="nl-BE" sz="1400" dirty="0"/>
                        <a:t>Archeologische sites, monumenten, stads- en dorpsgezichten, landschappen, …</a:t>
                      </a:r>
                    </a:p>
                  </a:txBody>
                  <a:tcPr/>
                </a:tc>
                <a:tc>
                  <a:txBody>
                    <a:bodyPr/>
                    <a:lstStyle/>
                    <a:p>
                      <a:r>
                        <a:rPr lang="nl-BE" sz="1400" dirty="0"/>
                        <a:t>Archeologische vondsten, kunstwerken, juwelen, munten, zegels, foto’s, films, muziekinstrumenten, literatuur, documenten </a:t>
                      </a:r>
                    </a:p>
                  </a:txBody>
                  <a:tcPr/>
                </a:tc>
                <a:tc>
                  <a:txBody>
                    <a:bodyPr/>
                    <a:lstStyle/>
                    <a:p>
                      <a:r>
                        <a:rPr lang="nl-BE" sz="1400" dirty="0"/>
                        <a:t>Orale tradities en uitdrukkingen</a:t>
                      </a:r>
                    </a:p>
                    <a:p>
                      <a:r>
                        <a:rPr lang="nl-BE" sz="1400" dirty="0"/>
                        <a:t>Podiumkunsten &amp; muziek</a:t>
                      </a:r>
                    </a:p>
                    <a:p>
                      <a:r>
                        <a:rPr lang="nl-BE" sz="1400" dirty="0"/>
                        <a:t>Sociale gewoontes, rituelen en gebeurtenissen</a:t>
                      </a:r>
                    </a:p>
                    <a:p>
                      <a:r>
                        <a:rPr lang="nl-BE" sz="1400" dirty="0"/>
                        <a:t>Kennis &amp; praktijken betreffende de natuur &amp; het universum</a:t>
                      </a:r>
                    </a:p>
                    <a:p>
                      <a:r>
                        <a:rPr lang="nl-BE" sz="1400" dirty="0"/>
                        <a:t>Ambachtelijke vaardigheden &amp;technieken</a:t>
                      </a:r>
                    </a:p>
                  </a:txBody>
                  <a:tcPr/>
                </a:tc>
                <a:extLst>
                  <a:ext uri="{0D108BD9-81ED-4DB2-BD59-A6C34878D82A}">
                    <a16:rowId xmlns:a16="http://schemas.microsoft.com/office/drawing/2014/main" val="4065724695"/>
                  </a:ext>
                </a:extLst>
              </a:tr>
              <a:tr h="384716">
                <a:tc>
                  <a:txBody>
                    <a:bodyPr/>
                    <a:lstStyle/>
                    <a:p>
                      <a:r>
                        <a:rPr lang="nl-BE" dirty="0">
                          <a:solidFill>
                            <a:schemeClr val="accent6">
                              <a:lumMod val="25000"/>
                            </a:schemeClr>
                          </a:solidFill>
                        </a:rPr>
                        <a:t>Gewest</a:t>
                      </a:r>
                    </a:p>
                  </a:txBody>
                  <a:tcPr/>
                </a:tc>
                <a:tc>
                  <a:txBody>
                    <a:bodyPr/>
                    <a:lstStyle/>
                    <a:p>
                      <a:endParaRPr lang="nl-BE" dirty="0">
                        <a:solidFill>
                          <a:schemeClr val="accent6">
                            <a:lumMod val="25000"/>
                          </a:schemeClr>
                        </a:solidFill>
                      </a:endParaRPr>
                    </a:p>
                  </a:txBody>
                  <a:tcPr/>
                </a:tc>
                <a:tc>
                  <a:txBody>
                    <a:bodyPr/>
                    <a:lstStyle/>
                    <a:p>
                      <a:r>
                        <a:rPr lang="nl-BE" sz="1800" kern="1200" dirty="0">
                          <a:solidFill>
                            <a:schemeClr val="accent6">
                              <a:lumMod val="25000"/>
                            </a:schemeClr>
                          </a:solidFill>
                          <a:latin typeface="+mn-lt"/>
                          <a:ea typeface="+mn-ea"/>
                          <a:cs typeface="+mn-cs"/>
                        </a:rPr>
                        <a:t>Gewest</a:t>
                      </a:r>
                    </a:p>
                  </a:txBody>
                  <a:tcPr/>
                </a:tc>
                <a:tc>
                  <a:txBody>
                    <a:bodyPr/>
                    <a:lstStyle/>
                    <a:p>
                      <a:r>
                        <a:rPr lang="nl-BE" sz="1800" kern="1200" dirty="0">
                          <a:solidFill>
                            <a:schemeClr val="accent6">
                              <a:lumMod val="25000"/>
                            </a:schemeClr>
                          </a:solidFill>
                          <a:latin typeface="+mn-lt"/>
                          <a:ea typeface="+mn-ea"/>
                          <a:cs typeface="+mn-cs"/>
                        </a:rPr>
                        <a:t>Gemeenschap</a:t>
                      </a:r>
                    </a:p>
                  </a:txBody>
                  <a:tcPr/>
                </a:tc>
                <a:tc>
                  <a:txBody>
                    <a:bodyPr/>
                    <a:lstStyle/>
                    <a:p>
                      <a:r>
                        <a:rPr lang="nl-BE" sz="1800" kern="1200" dirty="0">
                          <a:solidFill>
                            <a:schemeClr val="accent6">
                              <a:lumMod val="25000"/>
                            </a:schemeClr>
                          </a:solidFill>
                          <a:latin typeface="+mn-lt"/>
                          <a:ea typeface="+mn-ea"/>
                          <a:cs typeface="+mn-cs"/>
                        </a:rPr>
                        <a:t>Gemeenschap</a:t>
                      </a:r>
                    </a:p>
                  </a:txBody>
                  <a:tcPr/>
                </a:tc>
                <a:extLst>
                  <a:ext uri="{0D108BD9-81ED-4DB2-BD59-A6C34878D82A}">
                    <a16:rowId xmlns:a16="http://schemas.microsoft.com/office/drawing/2014/main" val="3173735111"/>
                  </a:ext>
                </a:extLst>
              </a:tr>
            </a:tbl>
          </a:graphicData>
        </a:graphic>
      </p:graphicFrame>
      <p:sp>
        <p:nvSpPr>
          <p:cNvPr id="11" name="Ovaal 10">
            <a:extLst>
              <a:ext uri="{FF2B5EF4-FFF2-40B4-BE49-F238E27FC236}">
                <a16:creationId xmlns:a16="http://schemas.microsoft.com/office/drawing/2014/main" id="{B750AA9E-3838-B676-43D1-E00E0ECE2BF8}"/>
              </a:ext>
            </a:extLst>
          </p:cNvPr>
          <p:cNvSpPr/>
          <p:nvPr/>
        </p:nvSpPr>
        <p:spPr>
          <a:xfrm>
            <a:off x="6474942" y="1462263"/>
            <a:ext cx="896170" cy="60970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400" b="1" dirty="0"/>
              <a:t>GE</a:t>
            </a:r>
          </a:p>
        </p:txBody>
      </p:sp>
      <p:sp>
        <p:nvSpPr>
          <p:cNvPr id="12" name="Ovaal 11">
            <a:extLst>
              <a:ext uri="{FF2B5EF4-FFF2-40B4-BE49-F238E27FC236}">
                <a16:creationId xmlns:a16="http://schemas.microsoft.com/office/drawing/2014/main" id="{1804B005-DC91-26B5-ABE2-7BB7E7C42EC4}"/>
              </a:ext>
            </a:extLst>
          </p:cNvPr>
          <p:cNvSpPr/>
          <p:nvPr/>
        </p:nvSpPr>
        <p:spPr>
          <a:xfrm>
            <a:off x="7371111" y="5981242"/>
            <a:ext cx="707923" cy="47063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GE</a:t>
            </a:r>
          </a:p>
        </p:txBody>
      </p:sp>
      <p:sp>
        <p:nvSpPr>
          <p:cNvPr id="13" name="Ovaal 12">
            <a:extLst>
              <a:ext uri="{FF2B5EF4-FFF2-40B4-BE49-F238E27FC236}">
                <a16:creationId xmlns:a16="http://schemas.microsoft.com/office/drawing/2014/main" id="{26C77F8D-E169-457F-807D-E084D64BA6BD}"/>
              </a:ext>
            </a:extLst>
          </p:cNvPr>
          <p:cNvSpPr/>
          <p:nvPr/>
        </p:nvSpPr>
        <p:spPr>
          <a:xfrm>
            <a:off x="9982200" y="5982216"/>
            <a:ext cx="707923" cy="47063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GE</a:t>
            </a:r>
          </a:p>
        </p:txBody>
      </p:sp>
      <p:sp>
        <p:nvSpPr>
          <p:cNvPr id="14" name="Ovaal 13">
            <a:extLst>
              <a:ext uri="{FF2B5EF4-FFF2-40B4-BE49-F238E27FC236}">
                <a16:creationId xmlns:a16="http://schemas.microsoft.com/office/drawing/2014/main" id="{98836168-95FF-2A99-EE79-1381A52E6901}"/>
              </a:ext>
            </a:extLst>
          </p:cNvPr>
          <p:cNvSpPr/>
          <p:nvPr/>
        </p:nvSpPr>
        <p:spPr>
          <a:xfrm>
            <a:off x="4984462" y="5981242"/>
            <a:ext cx="707923" cy="47063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GE</a:t>
            </a:r>
          </a:p>
        </p:txBody>
      </p:sp>
      <p:sp>
        <p:nvSpPr>
          <p:cNvPr id="15" name="Ovaal 14">
            <a:extLst>
              <a:ext uri="{FF2B5EF4-FFF2-40B4-BE49-F238E27FC236}">
                <a16:creationId xmlns:a16="http://schemas.microsoft.com/office/drawing/2014/main" id="{639B6DC8-BA76-5C61-44DC-089C3DAA9598}"/>
              </a:ext>
            </a:extLst>
          </p:cNvPr>
          <p:cNvSpPr/>
          <p:nvPr/>
        </p:nvSpPr>
        <p:spPr>
          <a:xfrm>
            <a:off x="831850" y="5985075"/>
            <a:ext cx="707923" cy="47063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GE</a:t>
            </a:r>
          </a:p>
        </p:txBody>
      </p:sp>
      <p:sp>
        <p:nvSpPr>
          <p:cNvPr id="16" name="Tekstvak 15">
            <a:extLst>
              <a:ext uri="{FF2B5EF4-FFF2-40B4-BE49-F238E27FC236}">
                <a16:creationId xmlns:a16="http://schemas.microsoft.com/office/drawing/2014/main" id="{157670A2-5B2B-B92D-E906-E24E1376EDE8}"/>
              </a:ext>
            </a:extLst>
          </p:cNvPr>
          <p:cNvSpPr txBox="1"/>
          <p:nvPr/>
        </p:nvSpPr>
        <p:spPr>
          <a:xfrm>
            <a:off x="7371111" y="1523944"/>
            <a:ext cx="5024284" cy="461665"/>
          </a:xfrm>
          <a:prstGeom prst="rect">
            <a:avLst/>
          </a:prstGeom>
          <a:noFill/>
        </p:spPr>
        <p:txBody>
          <a:bodyPr wrap="square" rtlCol="0">
            <a:spAutoFit/>
          </a:bodyPr>
          <a:lstStyle/>
          <a:p>
            <a:r>
              <a:rPr lang="nl-BE" sz="2400" dirty="0"/>
              <a:t>= groen erfgoed</a:t>
            </a:r>
          </a:p>
        </p:txBody>
      </p:sp>
    </p:spTree>
    <p:extLst>
      <p:ext uri="{BB962C8B-B14F-4D97-AF65-F5344CB8AC3E}">
        <p14:creationId xmlns:p14="http://schemas.microsoft.com/office/powerpoint/2010/main" val="1702268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pPr marL="342900" indent="-342900">
              <a:buFont typeface="Arial" panose="020B0604020202020204" pitchFamily="34" charset="0"/>
              <a:buChar char="•"/>
            </a:pPr>
            <a:r>
              <a:rPr lang="nl-NL" sz="3200" dirty="0">
                <a:solidFill>
                  <a:schemeClr val="tx1"/>
                </a:solidFill>
                <a:latin typeface="Calibri"/>
                <a:cs typeface="Calibri"/>
              </a:rPr>
              <a:t>Bescherming – vaststelling – wetenschappelijke inventaris</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37</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a:t>
            </a:r>
            <a:r>
              <a:rPr lang="nl-BE" b="1" dirty="0">
                <a:solidFill>
                  <a:schemeClr val="bg2">
                    <a:lumMod val="25000"/>
                  </a:schemeClr>
                </a:solidFill>
              </a:rPr>
              <a:t>ERKENNING-WAARDERING</a:t>
            </a:r>
            <a:r>
              <a:rPr lang="nl-BE" dirty="0">
                <a:solidFill>
                  <a:schemeClr val="bg2">
                    <a:lumMod val="75000"/>
                  </a:schemeClr>
                </a:solidFill>
              </a:rPr>
              <a:t> – BESCHERMING – BEHEER VANDAAG</a:t>
            </a:r>
          </a:p>
        </p:txBody>
      </p:sp>
      <p:pic>
        <p:nvPicPr>
          <p:cNvPr id="9" name="Afbeelding 8">
            <a:extLst>
              <a:ext uri="{FF2B5EF4-FFF2-40B4-BE49-F238E27FC236}">
                <a16:creationId xmlns:a16="http://schemas.microsoft.com/office/drawing/2014/main" id="{B2407F99-399E-7116-2D7C-B411E185C3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546" b="-12870"/>
          <a:stretch/>
        </p:blipFill>
        <p:spPr>
          <a:xfrm>
            <a:off x="167147" y="3996000"/>
            <a:ext cx="3879811" cy="2323237"/>
          </a:xfrm>
          <a:prstGeom prst="rect">
            <a:avLst/>
          </a:prstGeom>
        </p:spPr>
      </p:pic>
      <p:pic>
        <p:nvPicPr>
          <p:cNvPr id="11" name="Afbeelding 10">
            <a:extLst>
              <a:ext uri="{FF2B5EF4-FFF2-40B4-BE49-F238E27FC236}">
                <a16:creationId xmlns:a16="http://schemas.microsoft.com/office/drawing/2014/main" id="{3F269611-4E96-249E-750F-0431674708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345" b="-16345"/>
          <a:stretch/>
        </p:blipFill>
        <p:spPr>
          <a:xfrm>
            <a:off x="4046959" y="3996000"/>
            <a:ext cx="4296796" cy="1980760"/>
          </a:xfrm>
          <a:prstGeom prst="rect">
            <a:avLst/>
          </a:prstGeom>
        </p:spPr>
      </p:pic>
      <p:pic>
        <p:nvPicPr>
          <p:cNvPr id="13" name="Afbeelding 12">
            <a:extLst>
              <a:ext uri="{FF2B5EF4-FFF2-40B4-BE49-F238E27FC236}">
                <a16:creationId xmlns:a16="http://schemas.microsoft.com/office/drawing/2014/main" id="{396DDA35-259B-3693-C507-298E42BB3E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354" b="2453"/>
          <a:stretch/>
        </p:blipFill>
        <p:spPr>
          <a:xfrm>
            <a:off x="8180173" y="3996000"/>
            <a:ext cx="3857383" cy="1980000"/>
          </a:xfrm>
          <a:prstGeom prst="rect">
            <a:avLst/>
          </a:prstGeom>
        </p:spPr>
      </p:pic>
      <p:sp>
        <p:nvSpPr>
          <p:cNvPr id="7" name="Tekstvak 6">
            <a:extLst>
              <a:ext uri="{FF2B5EF4-FFF2-40B4-BE49-F238E27FC236}">
                <a16:creationId xmlns:a16="http://schemas.microsoft.com/office/drawing/2014/main" id="{AD122F07-B03E-163F-0593-A7439B013D6C}"/>
              </a:ext>
            </a:extLst>
          </p:cNvPr>
          <p:cNvSpPr txBox="1"/>
          <p:nvPr/>
        </p:nvSpPr>
        <p:spPr>
          <a:xfrm>
            <a:off x="162805" y="2750750"/>
            <a:ext cx="3871451" cy="1015663"/>
          </a:xfrm>
          <a:prstGeom prst="rect">
            <a:avLst/>
          </a:prstGeom>
          <a:noFill/>
        </p:spPr>
        <p:txBody>
          <a:bodyPr wrap="square" rtlCol="0">
            <a:spAutoFit/>
          </a:bodyPr>
          <a:lstStyle/>
          <a:p>
            <a:pPr algn="ctr"/>
            <a:r>
              <a:rPr lang="nl-NL" sz="2000" dirty="0"/>
              <a:t>Beschermd </a:t>
            </a:r>
          </a:p>
          <a:p>
            <a:pPr algn="ctr"/>
            <a:r>
              <a:rPr lang="nl-NL" sz="2000" dirty="0"/>
              <a:t>Onroerend </a:t>
            </a:r>
          </a:p>
          <a:p>
            <a:pPr algn="ctr"/>
            <a:r>
              <a:rPr lang="nl-NL" sz="2000" dirty="0"/>
              <a:t>Erfgoed</a:t>
            </a:r>
          </a:p>
        </p:txBody>
      </p:sp>
      <p:sp>
        <p:nvSpPr>
          <p:cNvPr id="10" name="Tekstvak 9">
            <a:extLst>
              <a:ext uri="{FF2B5EF4-FFF2-40B4-BE49-F238E27FC236}">
                <a16:creationId xmlns:a16="http://schemas.microsoft.com/office/drawing/2014/main" id="{1E1583C5-0F50-14D4-C2B2-15A68F027299}"/>
              </a:ext>
            </a:extLst>
          </p:cNvPr>
          <p:cNvSpPr txBox="1"/>
          <p:nvPr/>
        </p:nvSpPr>
        <p:spPr>
          <a:xfrm>
            <a:off x="4046959" y="2750750"/>
            <a:ext cx="4119139" cy="707886"/>
          </a:xfrm>
          <a:prstGeom prst="rect">
            <a:avLst/>
          </a:prstGeom>
          <a:noFill/>
        </p:spPr>
        <p:txBody>
          <a:bodyPr wrap="square" rtlCol="0">
            <a:spAutoFit/>
          </a:bodyPr>
          <a:lstStyle/>
          <a:p>
            <a:pPr algn="ctr"/>
            <a:r>
              <a:rPr lang="nl-NL" sz="2000" dirty="0"/>
              <a:t>Vastgestelde </a:t>
            </a:r>
          </a:p>
          <a:p>
            <a:pPr algn="ctr"/>
            <a:r>
              <a:rPr lang="nl-NL" sz="2000" dirty="0"/>
              <a:t>Inventarissen </a:t>
            </a:r>
          </a:p>
        </p:txBody>
      </p:sp>
      <p:sp>
        <p:nvSpPr>
          <p:cNvPr id="12" name="Tekstvak 11">
            <a:extLst>
              <a:ext uri="{FF2B5EF4-FFF2-40B4-BE49-F238E27FC236}">
                <a16:creationId xmlns:a16="http://schemas.microsoft.com/office/drawing/2014/main" id="{220163DB-AB92-EA5D-23E8-2D5FD3A3D916}"/>
              </a:ext>
            </a:extLst>
          </p:cNvPr>
          <p:cNvSpPr txBox="1"/>
          <p:nvPr/>
        </p:nvSpPr>
        <p:spPr>
          <a:xfrm>
            <a:off x="8184515" y="2750750"/>
            <a:ext cx="3827638" cy="707886"/>
          </a:xfrm>
          <a:prstGeom prst="rect">
            <a:avLst/>
          </a:prstGeom>
          <a:noFill/>
        </p:spPr>
        <p:txBody>
          <a:bodyPr wrap="square" rtlCol="0">
            <a:spAutoFit/>
          </a:bodyPr>
          <a:lstStyle/>
          <a:p>
            <a:pPr algn="ctr"/>
            <a:r>
              <a:rPr lang="nl-NL" sz="2000" dirty="0"/>
              <a:t>Wetenschappelijke  </a:t>
            </a:r>
          </a:p>
          <a:p>
            <a:pPr algn="ctr"/>
            <a:r>
              <a:rPr lang="nl-NL" sz="2000" dirty="0"/>
              <a:t>Inventarissen </a:t>
            </a:r>
          </a:p>
        </p:txBody>
      </p:sp>
      <p:pic>
        <p:nvPicPr>
          <p:cNvPr id="14" name="Picture 4" descr="Erfgoedpremie via oproep | VAi">
            <a:extLst>
              <a:ext uri="{FF2B5EF4-FFF2-40B4-BE49-F238E27FC236}">
                <a16:creationId xmlns:a16="http://schemas.microsoft.com/office/drawing/2014/main" id="{2D8E6B70-3932-20A3-3CCB-9984C73EDF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46250" y="-17248"/>
            <a:ext cx="3245750" cy="1706636"/>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9FBD89AF-5CE4-5D6D-C311-3B8A2D1440A1}"/>
              </a:ext>
            </a:extLst>
          </p:cNvPr>
          <p:cNvSpPr/>
          <p:nvPr/>
        </p:nvSpPr>
        <p:spPr>
          <a:xfrm>
            <a:off x="167148" y="2620612"/>
            <a:ext cx="3879811" cy="335614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2D6A1C22-787F-6055-9157-167577E55EBC}"/>
              </a:ext>
            </a:extLst>
          </p:cNvPr>
          <p:cNvSpPr/>
          <p:nvPr/>
        </p:nvSpPr>
        <p:spPr>
          <a:xfrm>
            <a:off x="4051300" y="2620612"/>
            <a:ext cx="4128873" cy="335614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F242786-AC2D-5A75-EDA9-E957C823409E}"/>
              </a:ext>
            </a:extLst>
          </p:cNvPr>
          <p:cNvSpPr/>
          <p:nvPr/>
        </p:nvSpPr>
        <p:spPr>
          <a:xfrm>
            <a:off x="8178801" y="2620612"/>
            <a:ext cx="3846052" cy="3356148"/>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2367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38</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a:t>
            </a:r>
            <a:r>
              <a:rPr lang="nl-BE" b="1" dirty="0">
                <a:solidFill>
                  <a:schemeClr val="bg2">
                    <a:lumMod val="25000"/>
                  </a:schemeClr>
                </a:solidFill>
              </a:rPr>
              <a:t>BESCHERMING</a:t>
            </a:r>
            <a:r>
              <a:rPr lang="nl-BE" dirty="0">
                <a:solidFill>
                  <a:schemeClr val="bg2">
                    <a:lumMod val="75000"/>
                  </a:schemeClr>
                </a:solidFill>
              </a:rPr>
              <a:t> – BEHEER VANDAAG</a:t>
            </a:r>
          </a:p>
        </p:txBody>
      </p:sp>
      <p:pic>
        <p:nvPicPr>
          <p:cNvPr id="7" name="Afbeelding 6">
            <a:extLst>
              <a:ext uri="{FF2B5EF4-FFF2-40B4-BE49-F238E27FC236}">
                <a16:creationId xmlns:a16="http://schemas.microsoft.com/office/drawing/2014/main" id="{AC595275-8E3A-1DA2-4DAF-81399E8755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7"/>
          <a:stretch/>
        </p:blipFill>
        <p:spPr>
          <a:xfrm>
            <a:off x="0" y="1080000"/>
            <a:ext cx="12200090" cy="5307308"/>
          </a:xfrm>
          <a:prstGeom prst="rect">
            <a:avLst/>
          </a:prstGeom>
        </p:spPr>
      </p:pic>
      <p:grpSp>
        <p:nvGrpSpPr>
          <p:cNvPr id="10" name="Groep 9">
            <a:extLst>
              <a:ext uri="{FF2B5EF4-FFF2-40B4-BE49-F238E27FC236}">
                <a16:creationId xmlns:a16="http://schemas.microsoft.com/office/drawing/2014/main" id="{6DE960A5-C65C-719C-9255-F4205259DBF9}"/>
              </a:ext>
            </a:extLst>
          </p:cNvPr>
          <p:cNvGrpSpPr/>
          <p:nvPr/>
        </p:nvGrpSpPr>
        <p:grpSpPr>
          <a:xfrm>
            <a:off x="4461261" y="2067549"/>
            <a:ext cx="852799" cy="917545"/>
            <a:chOff x="7020799" y="224072"/>
            <a:chExt cx="606997" cy="659363"/>
          </a:xfrm>
        </p:grpSpPr>
        <p:sp>
          <p:nvSpPr>
            <p:cNvPr id="6" name="Traan 5">
              <a:extLst>
                <a:ext uri="{FF2B5EF4-FFF2-40B4-BE49-F238E27FC236}">
                  <a16:creationId xmlns:a16="http://schemas.microsoft.com/office/drawing/2014/main" id="{656D6952-4109-504F-20E8-6A1D3B5C3D78}"/>
                </a:ext>
              </a:extLst>
            </p:cNvPr>
            <p:cNvSpPr/>
            <p:nvPr/>
          </p:nvSpPr>
          <p:spPr>
            <a:xfrm rot="8122576">
              <a:off x="7020799" y="224072"/>
              <a:ext cx="606997" cy="659363"/>
            </a:xfrm>
            <a:prstGeom prst="teardrop">
              <a:avLst>
                <a:gd name="adj" fmla="val 20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C388945F-3DBA-EF70-05A4-5AD152DB69DF}"/>
                </a:ext>
              </a:extLst>
            </p:cNvPr>
            <p:cNvSpPr/>
            <p:nvPr/>
          </p:nvSpPr>
          <p:spPr>
            <a:xfrm>
              <a:off x="7174986" y="396569"/>
              <a:ext cx="298622" cy="37178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Tekstvak 13">
            <a:extLst>
              <a:ext uri="{FF2B5EF4-FFF2-40B4-BE49-F238E27FC236}">
                <a16:creationId xmlns:a16="http://schemas.microsoft.com/office/drawing/2014/main" id="{48850C14-A464-29A7-FB6B-BBA90E32D3E3}"/>
              </a:ext>
            </a:extLst>
          </p:cNvPr>
          <p:cNvSpPr txBox="1"/>
          <p:nvPr/>
        </p:nvSpPr>
        <p:spPr>
          <a:xfrm>
            <a:off x="9889416" y="63917"/>
            <a:ext cx="2198837" cy="461665"/>
          </a:xfrm>
          <a:prstGeom prst="rect">
            <a:avLst/>
          </a:prstGeom>
          <a:noFill/>
        </p:spPr>
        <p:txBody>
          <a:bodyPr wrap="square" rtlCol="0">
            <a:spAutoFit/>
          </a:bodyPr>
          <a:lstStyle/>
          <a:p>
            <a:r>
              <a:rPr lang="nl-NL" sz="800" dirty="0"/>
              <a:t>Bron afbeelding: Google </a:t>
            </a:r>
            <a:r>
              <a:rPr lang="nl-NL" sz="800" dirty="0" err="1"/>
              <a:t>maps</a:t>
            </a:r>
            <a:r>
              <a:rPr lang="nl-NL" sz="800" dirty="0"/>
              <a:t> 2023_11_11. </a:t>
            </a:r>
          </a:p>
          <a:p>
            <a:r>
              <a:rPr lang="nl-NL" sz="800" dirty="0">
                <a:hlinkClick r:id="rId4"/>
              </a:rPr>
              <a:t>Google maps - Hasselt</a:t>
            </a:r>
            <a:endParaRPr lang="nl-NL" sz="800" dirty="0"/>
          </a:p>
          <a:p>
            <a:endParaRPr lang="nl-NL" sz="800" dirty="0"/>
          </a:p>
        </p:txBody>
      </p:sp>
      <p:pic>
        <p:nvPicPr>
          <p:cNvPr id="16" name="Afbeelding 15" descr="Afbeelding met buitenshuis, wolk, hemel, Fietswiel&#10;&#10;Automatisch gegenereerde beschrijving">
            <a:extLst>
              <a:ext uri="{FF2B5EF4-FFF2-40B4-BE49-F238E27FC236}">
                <a16:creationId xmlns:a16="http://schemas.microsoft.com/office/drawing/2014/main" id="{55F1E4BF-312F-2DD5-4A51-402106A0CB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4710" y="1193980"/>
            <a:ext cx="5350142" cy="5211378"/>
          </a:xfrm>
          <a:prstGeom prst="rect">
            <a:avLst/>
          </a:prstGeom>
          <a:ln w="57150">
            <a:solidFill>
              <a:srgbClr val="92D050"/>
            </a:solidFill>
          </a:ln>
        </p:spPr>
      </p:pic>
      <p:sp>
        <p:nvSpPr>
          <p:cNvPr id="19" name="Tekstvak 18">
            <a:extLst>
              <a:ext uri="{FF2B5EF4-FFF2-40B4-BE49-F238E27FC236}">
                <a16:creationId xmlns:a16="http://schemas.microsoft.com/office/drawing/2014/main" id="{75AF048C-73B8-F358-574E-BC78B0C08A74}"/>
              </a:ext>
            </a:extLst>
          </p:cNvPr>
          <p:cNvSpPr txBox="1"/>
          <p:nvPr/>
        </p:nvSpPr>
        <p:spPr>
          <a:xfrm>
            <a:off x="3773103" y="1249405"/>
            <a:ext cx="8251749" cy="523220"/>
          </a:xfrm>
          <a:prstGeom prst="rect">
            <a:avLst/>
          </a:prstGeom>
          <a:noFill/>
        </p:spPr>
        <p:txBody>
          <a:bodyPr wrap="square" rtlCol="0">
            <a:spAutoFit/>
          </a:bodyPr>
          <a:lstStyle/>
          <a:p>
            <a:pPr algn="r"/>
            <a:r>
              <a:rPr lang="nl-NL" sz="2800" dirty="0"/>
              <a:t>(Monument) </a:t>
            </a:r>
          </a:p>
        </p:txBody>
      </p:sp>
    </p:spTree>
    <p:extLst>
      <p:ext uri="{BB962C8B-B14F-4D97-AF65-F5344CB8AC3E}">
        <p14:creationId xmlns:p14="http://schemas.microsoft.com/office/powerpoint/2010/main" val="15434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39</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a:t>
            </a:r>
            <a:r>
              <a:rPr lang="nl-BE" b="1" dirty="0">
                <a:solidFill>
                  <a:schemeClr val="bg2">
                    <a:lumMod val="25000"/>
                  </a:schemeClr>
                </a:solidFill>
              </a:rPr>
              <a:t>BESCHERMING</a:t>
            </a:r>
            <a:r>
              <a:rPr lang="nl-BE" dirty="0">
                <a:solidFill>
                  <a:schemeClr val="bg2">
                    <a:lumMod val="75000"/>
                  </a:schemeClr>
                </a:solidFill>
              </a:rPr>
              <a:t> – BEHEER VANDAAG</a:t>
            </a:r>
          </a:p>
        </p:txBody>
      </p:sp>
      <p:pic>
        <p:nvPicPr>
          <p:cNvPr id="5" name="Afbeelding 4">
            <a:extLst>
              <a:ext uri="{FF2B5EF4-FFF2-40B4-BE49-F238E27FC236}">
                <a16:creationId xmlns:a16="http://schemas.microsoft.com/office/drawing/2014/main" id="{D9EA6FF3-E84F-5C1D-D096-1C6A2E6B4B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066"/>
          <a:stretch/>
        </p:blipFill>
        <p:spPr>
          <a:xfrm>
            <a:off x="0" y="1512000"/>
            <a:ext cx="12024852" cy="4864059"/>
          </a:xfrm>
          <a:prstGeom prst="rect">
            <a:avLst/>
          </a:prstGeom>
        </p:spPr>
      </p:pic>
      <p:grpSp>
        <p:nvGrpSpPr>
          <p:cNvPr id="7" name="Groep 6">
            <a:extLst>
              <a:ext uri="{FF2B5EF4-FFF2-40B4-BE49-F238E27FC236}">
                <a16:creationId xmlns:a16="http://schemas.microsoft.com/office/drawing/2014/main" id="{22CABA7A-FE5C-9F2D-397B-420C2A49F954}"/>
              </a:ext>
            </a:extLst>
          </p:cNvPr>
          <p:cNvGrpSpPr/>
          <p:nvPr/>
        </p:nvGrpSpPr>
        <p:grpSpPr>
          <a:xfrm>
            <a:off x="4912024" y="2789444"/>
            <a:ext cx="852799" cy="917545"/>
            <a:chOff x="7020799" y="224072"/>
            <a:chExt cx="606997" cy="659363"/>
          </a:xfrm>
        </p:grpSpPr>
        <p:sp>
          <p:nvSpPr>
            <p:cNvPr id="9" name="Traan 8">
              <a:extLst>
                <a:ext uri="{FF2B5EF4-FFF2-40B4-BE49-F238E27FC236}">
                  <a16:creationId xmlns:a16="http://schemas.microsoft.com/office/drawing/2014/main" id="{56B3330E-9FA4-CA1A-692A-6E8A1FC14C04}"/>
                </a:ext>
              </a:extLst>
            </p:cNvPr>
            <p:cNvSpPr/>
            <p:nvPr/>
          </p:nvSpPr>
          <p:spPr>
            <a:xfrm rot="8122576">
              <a:off x="7020799" y="224072"/>
              <a:ext cx="606997" cy="659363"/>
            </a:xfrm>
            <a:prstGeom prst="teardrop">
              <a:avLst>
                <a:gd name="adj" fmla="val 20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DC92FD09-ADF6-5664-E2ED-B071CF8B12D6}"/>
                </a:ext>
              </a:extLst>
            </p:cNvPr>
            <p:cNvSpPr/>
            <p:nvPr/>
          </p:nvSpPr>
          <p:spPr>
            <a:xfrm>
              <a:off x="7174986" y="396569"/>
              <a:ext cx="298622" cy="37178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Tekstvak 11">
            <a:extLst>
              <a:ext uri="{FF2B5EF4-FFF2-40B4-BE49-F238E27FC236}">
                <a16:creationId xmlns:a16="http://schemas.microsoft.com/office/drawing/2014/main" id="{8AD3CCAE-4094-F425-6DA6-C0A57716C27E}"/>
              </a:ext>
            </a:extLst>
          </p:cNvPr>
          <p:cNvSpPr txBox="1"/>
          <p:nvPr/>
        </p:nvSpPr>
        <p:spPr>
          <a:xfrm>
            <a:off x="3773103" y="1249405"/>
            <a:ext cx="8251749" cy="523220"/>
          </a:xfrm>
          <a:prstGeom prst="rect">
            <a:avLst/>
          </a:prstGeom>
          <a:noFill/>
        </p:spPr>
        <p:txBody>
          <a:bodyPr wrap="square" rtlCol="0">
            <a:spAutoFit/>
          </a:bodyPr>
          <a:lstStyle/>
          <a:p>
            <a:pPr algn="r"/>
            <a:r>
              <a:rPr lang="nl-NL" sz="2800" dirty="0"/>
              <a:t>Molen met omgeving (stads- of dorpszicht) </a:t>
            </a:r>
          </a:p>
        </p:txBody>
      </p:sp>
    </p:spTree>
    <p:extLst>
      <p:ext uri="{BB962C8B-B14F-4D97-AF65-F5344CB8AC3E}">
        <p14:creationId xmlns:p14="http://schemas.microsoft.com/office/powerpoint/2010/main" val="150720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Wie ben ik?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1981199" y="8128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nl-NL" dirty="0">
                <a:latin typeface="Calibri" panose="020F0502020204030204" pitchFamily="34" charset="0"/>
                <a:cs typeface="Calibri" panose="020F0502020204030204" pitchFamily="34" charset="0"/>
              </a:rPr>
            </a:b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4" name="Tijdelijke aanduiding voor dianummer 3">
            <a:extLst>
              <a:ext uri="{FF2B5EF4-FFF2-40B4-BE49-F238E27FC236}">
                <a16:creationId xmlns:a16="http://schemas.microsoft.com/office/drawing/2014/main" id="{5467426C-A02B-2DDE-0E20-FB51A181657C}"/>
              </a:ext>
            </a:extLst>
          </p:cNvPr>
          <p:cNvSpPr>
            <a:spLocks noGrp="1"/>
          </p:cNvSpPr>
          <p:nvPr>
            <p:ph type="sldNum" sz="quarter" idx="12"/>
          </p:nvPr>
        </p:nvSpPr>
        <p:spPr/>
        <p:txBody>
          <a:bodyPr/>
          <a:lstStyle/>
          <a:p>
            <a:fld id="{329EED06-3116-475B-ADDE-59B3EA996D70}" type="slidenum">
              <a:rPr lang="nl-BE" smtClean="0"/>
              <a:t>4</a:t>
            </a:fld>
            <a:endParaRPr lang="nl-BE"/>
          </a:p>
        </p:txBody>
      </p:sp>
      <p:sp>
        <p:nvSpPr>
          <p:cNvPr id="7" name="Titel 1">
            <a:extLst>
              <a:ext uri="{FF2B5EF4-FFF2-40B4-BE49-F238E27FC236}">
                <a16:creationId xmlns:a16="http://schemas.microsoft.com/office/drawing/2014/main" id="{DA5964E3-4520-C4E7-4274-5C1779691BC3}"/>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pic>
        <p:nvPicPr>
          <p:cNvPr id="9" name="Afbeelding 8" descr="Afbeelding met kleding, boom, persoon, buitenshuis&#10;&#10;Automatisch gegenereerde beschrijving">
            <a:extLst>
              <a:ext uri="{FF2B5EF4-FFF2-40B4-BE49-F238E27FC236}">
                <a16:creationId xmlns:a16="http://schemas.microsoft.com/office/drawing/2014/main" id="{35F47755-5193-085E-47E4-41D53841D9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3338" y="2233008"/>
            <a:ext cx="3491045" cy="3491045"/>
          </a:xfrm>
          <a:prstGeom prst="rect">
            <a:avLst/>
          </a:prstGeom>
        </p:spPr>
      </p:pic>
      <p:pic>
        <p:nvPicPr>
          <p:cNvPr id="12" name="Afbeelding 11" descr="Afbeelding met kar, buitenshuis, wiel, merrie&#10;&#10;Automatisch gegenereerde beschrijving">
            <a:extLst>
              <a:ext uri="{FF2B5EF4-FFF2-40B4-BE49-F238E27FC236}">
                <a16:creationId xmlns:a16="http://schemas.microsoft.com/office/drawing/2014/main" id="{BA08ED97-191F-353A-523D-76E734CE3A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55" y="2233008"/>
            <a:ext cx="8360530" cy="3491045"/>
          </a:xfrm>
          <a:prstGeom prst="rect">
            <a:avLst/>
          </a:prstGeom>
        </p:spPr>
      </p:pic>
    </p:spTree>
    <p:extLst>
      <p:ext uri="{BB962C8B-B14F-4D97-AF65-F5344CB8AC3E}">
        <p14:creationId xmlns:p14="http://schemas.microsoft.com/office/powerpoint/2010/main" val="60626850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40</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a:t>
            </a:r>
            <a:r>
              <a:rPr lang="nl-BE" b="1" dirty="0">
                <a:solidFill>
                  <a:schemeClr val="bg2">
                    <a:lumMod val="25000"/>
                  </a:schemeClr>
                </a:solidFill>
              </a:rPr>
              <a:t>BESCHERMING</a:t>
            </a:r>
            <a:r>
              <a:rPr lang="nl-BE" dirty="0">
                <a:solidFill>
                  <a:schemeClr val="bg2">
                    <a:lumMod val="75000"/>
                  </a:schemeClr>
                </a:solidFill>
              </a:rPr>
              <a:t> – BEHEER VANDAAG</a:t>
            </a:r>
          </a:p>
        </p:txBody>
      </p:sp>
      <p:pic>
        <p:nvPicPr>
          <p:cNvPr id="5" name="Afbeelding 4">
            <a:extLst>
              <a:ext uri="{FF2B5EF4-FFF2-40B4-BE49-F238E27FC236}">
                <a16:creationId xmlns:a16="http://schemas.microsoft.com/office/drawing/2014/main" id="{1E0510C0-EB60-5F41-AAE5-51169B118A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198"/>
          <a:stretch/>
        </p:blipFill>
        <p:spPr>
          <a:xfrm>
            <a:off x="8090" y="1476000"/>
            <a:ext cx="12192000" cy="4931671"/>
          </a:xfrm>
          <a:prstGeom prst="rect">
            <a:avLst/>
          </a:prstGeom>
        </p:spPr>
      </p:pic>
      <p:grpSp>
        <p:nvGrpSpPr>
          <p:cNvPr id="7" name="Groep 6">
            <a:extLst>
              <a:ext uri="{FF2B5EF4-FFF2-40B4-BE49-F238E27FC236}">
                <a16:creationId xmlns:a16="http://schemas.microsoft.com/office/drawing/2014/main" id="{EED92530-B223-1E4D-2372-BEF620E0ED40}"/>
              </a:ext>
            </a:extLst>
          </p:cNvPr>
          <p:cNvGrpSpPr/>
          <p:nvPr/>
        </p:nvGrpSpPr>
        <p:grpSpPr>
          <a:xfrm>
            <a:off x="2921219" y="2876071"/>
            <a:ext cx="852799" cy="917545"/>
            <a:chOff x="7020799" y="224072"/>
            <a:chExt cx="606997" cy="659363"/>
          </a:xfrm>
        </p:grpSpPr>
        <p:sp>
          <p:nvSpPr>
            <p:cNvPr id="9" name="Traan 8">
              <a:extLst>
                <a:ext uri="{FF2B5EF4-FFF2-40B4-BE49-F238E27FC236}">
                  <a16:creationId xmlns:a16="http://schemas.microsoft.com/office/drawing/2014/main" id="{8F86785F-9A29-67F1-B4AF-A423DAB82D3E}"/>
                </a:ext>
              </a:extLst>
            </p:cNvPr>
            <p:cNvSpPr/>
            <p:nvPr/>
          </p:nvSpPr>
          <p:spPr>
            <a:xfrm rot="8122576">
              <a:off x="7020799" y="224072"/>
              <a:ext cx="606997" cy="659363"/>
            </a:xfrm>
            <a:prstGeom prst="teardrop">
              <a:avLst>
                <a:gd name="adj" fmla="val 20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6C1F12CD-E278-9FCA-AE79-5385A3E3CA2A}"/>
                </a:ext>
              </a:extLst>
            </p:cNvPr>
            <p:cNvSpPr/>
            <p:nvPr/>
          </p:nvSpPr>
          <p:spPr>
            <a:xfrm>
              <a:off x="7174986" y="396569"/>
              <a:ext cx="298622" cy="37178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D2719E1B-45FB-4E92-843F-4F218777F62B}"/>
              </a:ext>
            </a:extLst>
          </p:cNvPr>
          <p:cNvSpPr txBox="1"/>
          <p:nvPr/>
        </p:nvSpPr>
        <p:spPr>
          <a:xfrm>
            <a:off x="1896177" y="1249405"/>
            <a:ext cx="10128675" cy="523220"/>
          </a:xfrm>
          <a:prstGeom prst="rect">
            <a:avLst/>
          </a:prstGeom>
          <a:noFill/>
        </p:spPr>
        <p:txBody>
          <a:bodyPr wrap="square" rtlCol="0">
            <a:spAutoFit/>
          </a:bodyPr>
          <a:lstStyle/>
          <a:p>
            <a:pPr algn="r"/>
            <a:r>
              <a:rPr lang="nl-NL" sz="2800" dirty="0"/>
              <a:t>Prov.  Domein </a:t>
            </a:r>
            <a:r>
              <a:rPr lang="nl-NL" sz="2800" dirty="0" err="1"/>
              <a:t>Bokrijk</a:t>
            </a:r>
            <a:r>
              <a:rPr lang="nl-NL" sz="2800" dirty="0"/>
              <a:t> (Cultuurhistorisch landschap) </a:t>
            </a:r>
          </a:p>
        </p:txBody>
      </p:sp>
    </p:spTree>
    <p:extLst>
      <p:ext uri="{BB962C8B-B14F-4D97-AF65-F5344CB8AC3E}">
        <p14:creationId xmlns:p14="http://schemas.microsoft.com/office/powerpoint/2010/main" val="3161613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Natuurreservaat De Maten in Genk</a:t>
            </a:r>
          </a:p>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41</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14" name="Afbeelding 13" descr="Afbeelding met buitenshuis, water, wolk, hemel&#10;&#10;Automatisch gegenereerde beschrijving">
            <a:extLst>
              <a:ext uri="{FF2B5EF4-FFF2-40B4-BE49-F238E27FC236}">
                <a16:creationId xmlns:a16="http://schemas.microsoft.com/office/drawing/2014/main" id="{FE553C34-12DD-A06D-8A97-0BAF8CE38A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7279" y="2231066"/>
            <a:ext cx="8682021" cy="4152900"/>
          </a:xfrm>
          <a:prstGeom prst="rect">
            <a:avLst/>
          </a:prstGeom>
        </p:spPr>
      </p:pic>
      <p:pic>
        <p:nvPicPr>
          <p:cNvPr id="3074" name="Picture 2" descr="Home">
            <a:extLst>
              <a:ext uri="{FF2B5EF4-FFF2-40B4-BE49-F238E27FC236}">
                <a16:creationId xmlns:a16="http://schemas.microsoft.com/office/drawing/2014/main" id="{88E838BB-CE49-3166-740E-B31D57A4FA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8929" y="791516"/>
            <a:ext cx="1942551" cy="194255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tekst, buitenshuis, plant, boom&#10;&#10;Automatisch gegenereerde beschrijving">
            <a:extLst>
              <a:ext uri="{FF2B5EF4-FFF2-40B4-BE49-F238E27FC236}">
                <a16:creationId xmlns:a16="http://schemas.microsoft.com/office/drawing/2014/main" id="{78C08339-048F-9EFC-0466-82ED7F6FEE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231066"/>
            <a:ext cx="4152900" cy="4152900"/>
          </a:xfrm>
          <a:prstGeom prst="rect">
            <a:avLst/>
          </a:prstGeom>
        </p:spPr>
      </p:pic>
    </p:spTree>
    <p:extLst>
      <p:ext uri="{BB962C8B-B14F-4D97-AF65-F5344CB8AC3E}">
        <p14:creationId xmlns:p14="http://schemas.microsoft.com/office/powerpoint/2010/main" val="282181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Lokale besturen en onderzoekers</a:t>
            </a:r>
          </a:p>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42</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7" name="Picture 2" descr="Handleiding voor het inventariseren van Houtige Beplantingen met  Erfgoedwaarde | Onroerend Erfgoed">
            <a:extLst>
              <a:ext uri="{FF2B5EF4-FFF2-40B4-BE49-F238E27FC236}">
                <a16:creationId xmlns:a16="http://schemas.microsoft.com/office/drawing/2014/main" id="{CB482D55-1797-FCAF-F775-B4F5121667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9697" y="136524"/>
            <a:ext cx="4331489" cy="6179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rfgoedpremie via oproep | VAi">
            <a:hlinkClick r:id="rId4"/>
            <a:extLst>
              <a:ext uri="{FF2B5EF4-FFF2-40B4-BE49-F238E27FC236}">
                <a16:creationId xmlns:a16="http://schemas.microsoft.com/office/drawing/2014/main" id="{CEC19EDE-30A1-5324-9D22-3E73ACCF27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314" y="2542784"/>
            <a:ext cx="4749186" cy="2497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hand">
            <a:extLst>
              <a:ext uri="{FF2B5EF4-FFF2-40B4-BE49-F238E27FC236}">
                <a16:creationId xmlns:a16="http://schemas.microsoft.com/office/drawing/2014/main" id="{A70AE770-EAEE-4358-F923-D2A312F3569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997534">
            <a:off x="3225938" y="4658539"/>
            <a:ext cx="312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a:extLst>
              <a:ext uri="{FF2B5EF4-FFF2-40B4-BE49-F238E27FC236}">
                <a16:creationId xmlns:a16="http://schemas.microsoft.com/office/drawing/2014/main" id="{24129810-416D-E850-F944-2C75E1597A63}"/>
              </a:ext>
            </a:extLst>
          </p:cNvPr>
          <p:cNvSpPr txBox="1"/>
          <p:nvPr/>
        </p:nvSpPr>
        <p:spPr>
          <a:xfrm>
            <a:off x="775314" y="5140918"/>
            <a:ext cx="5868365"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Klik op de afbeelding om naar de site te gaan.</a:t>
            </a:r>
          </a:p>
        </p:txBody>
      </p:sp>
    </p:spTree>
    <p:extLst>
      <p:ext uri="{BB962C8B-B14F-4D97-AF65-F5344CB8AC3E}">
        <p14:creationId xmlns:p14="http://schemas.microsoft.com/office/powerpoint/2010/main" val="3104857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Boomonderzoekers - Boomverzorgers</a:t>
            </a:r>
          </a:p>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43</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7" name="Picture 2" descr="Boomverzorging Limburg - De Beer &amp; De Vos">
            <a:extLst>
              <a:ext uri="{FF2B5EF4-FFF2-40B4-BE49-F238E27FC236}">
                <a16:creationId xmlns:a16="http://schemas.microsoft.com/office/drawing/2014/main" id="{01B5686A-596F-C83C-CAE7-3D6DCBA5A8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5"/>
          <a:stretch/>
        </p:blipFill>
        <p:spPr bwMode="auto">
          <a:xfrm rot="16200000">
            <a:off x="6272629" y="1062000"/>
            <a:ext cx="6192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1968DB02-F438-7AEA-BFD4-9750C445FF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850" y="2221750"/>
            <a:ext cx="6080534" cy="4096250"/>
          </a:xfrm>
          <a:prstGeom prst="rect">
            <a:avLst/>
          </a:prstGeom>
        </p:spPr>
      </p:pic>
      <p:pic>
        <p:nvPicPr>
          <p:cNvPr id="11" name="Afbeelding 10">
            <a:extLst>
              <a:ext uri="{FF2B5EF4-FFF2-40B4-BE49-F238E27FC236}">
                <a16:creationId xmlns:a16="http://schemas.microsoft.com/office/drawing/2014/main" id="{DF28F1D4-82B2-BB15-AC93-6BAA65F4FE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88636" y="2344609"/>
            <a:ext cx="1537536" cy="1813505"/>
          </a:xfrm>
          <a:prstGeom prst="rect">
            <a:avLst/>
          </a:prstGeom>
          <a:ln w="22225">
            <a:solidFill>
              <a:schemeClr val="bg1"/>
            </a:solidFill>
          </a:ln>
        </p:spPr>
      </p:pic>
      <p:pic>
        <p:nvPicPr>
          <p:cNvPr id="13" name="Picture 2" descr="Boomverzorging Limburg - De Beer &amp; De Vos">
            <a:extLst>
              <a:ext uri="{FF2B5EF4-FFF2-40B4-BE49-F238E27FC236}">
                <a16:creationId xmlns:a16="http://schemas.microsoft.com/office/drawing/2014/main" id="{4DC91F85-451E-DE6F-CCF6-707F29747985}"/>
              </a:ext>
            </a:extLst>
          </p:cNvPr>
          <p:cNvPicPr>
            <a:picLocks noChangeAspect="1" noChangeArrowheads="1"/>
          </p:cNvPicPr>
          <p:nvPr/>
        </p:nvPicPr>
        <p:blipFill rotWithShape="1">
          <a:blip r:embed="rId6" cstate="email">
            <a:alphaModFix amt="51000"/>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rcRect/>
          <a:stretch/>
        </p:blipFill>
        <p:spPr bwMode="auto">
          <a:xfrm rot="16200000">
            <a:off x="8972305" y="-1637678"/>
            <a:ext cx="792647" cy="432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4E42E23D-ACB6-C092-3AE5-35835C5FCFF3}"/>
              </a:ext>
            </a:extLst>
          </p:cNvPr>
          <p:cNvSpPr txBox="1"/>
          <p:nvPr/>
        </p:nvSpPr>
        <p:spPr>
          <a:xfrm>
            <a:off x="7179761" y="87649"/>
            <a:ext cx="4320001" cy="830997"/>
          </a:xfrm>
          <a:prstGeom prst="rect">
            <a:avLst/>
          </a:prstGeom>
          <a:noFill/>
        </p:spPr>
        <p:txBody>
          <a:bodyPr wrap="square" rtlCol="0">
            <a:spAutoFit/>
          </a:bodyPr>
          <a:lstStyle/>
          <a:p>
            <a:pPr algn="ctr"/>
            <a:r>
              <a:rPr lang="nl-NL" sz="2400" b="1" dirty="0"/>
              <a:t>Boomverzorging </a:t>
            </a:r>
          </a:p>
          <a:p>
            <a:pPr algn="ctr"/>
            <a:r>
              <a:rPr lang="nl-NL" sz="2400" b="1" dirty="0"/>
              <a:t>De Beer &amp; De Vos</a:t>
            </a:r>
          </a:p>
        </p:txBody>
      </p:sp>
      <p:sp>
        <p:nvSpPr>
          <p:cNvPr id="9" name="Tekstvak 8">
            <a:extLst>
              <a:ext uri="{FF2B5EF4-FFF2-40B4-BE49-F238E27FC236}">
                <a16:creationId xmlns:a16="http://schemas.microsoft.com/office/drawing/2014/main" id="{463837FB-E9D9-1CF4-387C-7F48925DD32D}"/>
              </a:ext>
            </a:extLst>
          </p:cNvPr>
          <p:cNvSpPr txBox="1"/>
          <p:nvPr/>
        </p:nvSpPr>
        <p:spPr>
          <a:xfrm>
            <a:off x="8286245" y="5961243"/>
            <a:ext cx="2164765" cy="276999"/>
          </a:xfrm>
          <a:prstGeom prst="rect">
            <a:avLst/>
          </a:prstGeom>
          <a:solidFill>
            <a:schemeClr val="tx1"/>
          </a:solidFill>
        </p:spPr>
        <p:txBody>
          <a:bodyPr wrap="square" rtlCol="0">
            <a:spAutoFit/>
          </a:bodyPr>
          <a:lstStyle/>
          <a:p>
            <a:pPr algn="ctr"/>
            <a:r>
              <a:rPr lang="nl-NL" sz="1200" dirty="0">
                <a:solidFill>
                  <a:schemeClr val="bg1"/>
                </a:solidFill>
              </a:rPr>
              <a:t>Afbeelding: </a:t>
            </a:r>
            <a:r>
              <a:rPr lang="nl-NL" sz="1200" dirty="0" err="1">
                <a:solidFill>
                  <a:schemeClr val="bg1"/>
                </a:solidFill>
              </a:rPr>
              <a:t>DeBeerenDeVos</a:t>
            </a:r>
            <a:r>
              <a:rPr lang="nl-NL" sz="1200" dirty="0">
                <a:solidFill>
                  <a:schemeClr val="bg1"/>
                </a:solidFill>
              </a:rPr>
              <a:t> </a:t>
            </a:r>
          </a:p>
        </p:txBody>
      </p:sp>
    </p:spTree>
    <p:extLst>
      <p:ext uri="{BB962C8B-B14F-4D97-AF65-F5344CB8AC3E}">
        <p14:creationId xmlns:p14="http://schemas.microsoft.com/office/powerpoint/2010/main" val="1801277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Inventaris van erfgoedbomen in steden</a:t>
            </a:r>
          </a:p>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44</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13" name="Afbeelding 12">
            <a:extLst>
              <a:ext uri="{FF2B5EF4-FFF2-40B4-BE49-F238E27FC236}">
                <a16:creationId xmlns:a16="http://schemas.microsoft.com/office/drawing/2014/main" id="{5EC17CCD-79C1-C32A-C901-DAB9BF35F7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0995" y="2233011"/>
            <a:ext cx="5507794" cy="3752154"/>
          </a:xfrm>
          <a:prstGeom prst="rect">
            <a:avLst/>
          </a:prstGeom>
        </p:spPr>
      </p:pic>
      <p:pic>
        <p:nvPicPr>
          <p:cNvPr id="15" name="Afbeelding 14">
            <a:extLst>
              <a:ext uri="{FF2B5EF4-FFF2-40B4-BE49-F238E27FC236}">
                <a16:creationId xmlns:a16="http://schemas.microsoft.com/office/drawing/2014/main" id="{5F3EC28A-A82A-63D1-5092-62D889542ED3}"/>
              </a:ext>
            </a:extLst>
          </p:cNvPr>
          <p:cNvPicPr>
            <a:picLocks noChangeAspect="1"/>
          </p:cNvPicPr>
          <p:nvPr/>
        </p:nvPicPr>
        <p:blipFill>
          <a:blip r:embed="rId4"/>
          <a:stretch>
            <a:fillRect/>
          </a:stretch>
        </p:blipFill>
        <p:spPr>
          <a:xfrm>
            <a:off x="1113898" y="4046876"/>
            <a:ext cx="5207097" cy="1938289"/>
          </a:xfrm>
          <a:prstGeom prst="rect">
            <a:avLst/>
          </a:prstGeom>
        </p:spPr>
      </p:pic>
    </p:spTree>
    <p:extLst>
      <p:ext uri="{BB962C8B-B14F-4D97-AF65-F5344CB8AC3E}">
        <p14:creationId xmlns:p14="http://schemas.microsoft.com/office/powerpoint/2010/main" val="1090514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Inventaris van erfgoedbomen in steden</a:t>
            </a:r>
          </a:p>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9" name="Afbeelding 8">
            <a:extLst>
              <a:ext uri="{FF2B5EF4-FFF2-40B4-BE49-F238E27FC236}">
                <a16:creationId xmlns:a16="http://schemas.microsoft.com/office/drawing/2014/main" id="{921BB709-72E9-98B8-11F0-A4C7E4AF8F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850" y="2221750"/>
            <a:ext cx="5461665" cy="4096249"/>
          </a:xfrm>
          <a:prstGeom prst="rect">
            <a:avLst/>
          </a:prstGeom>
        </p:spPr>
      </p:pic>
      <p:pic>
        <p:nvPicPr>
          <p:cNvPr id="11" name="Afbeelding 10" descr="Afbeelding met buitenshuis, auto, hemel, Landvoertuig&#10;&#10;Automatisch gegenereerde beschrijving">
            <a:extLst>
              <a:ext uri="{FF2B5EF4-FFF2-40B4-BE49-F238E27FC236}">
                <a16:creationId xmlns:a16="http://schemas.microsoft.com/office/drawing/2014/main" id="{545A4DF4-0FEA-BC52-2B84-7ECCC9515B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6292" y="2221104"/>
            <a:ext cx="4355502" cy="4096895"/>
          </a:xfrm>
          <a:prstGeom prst="rect">
            <a:avLst/>
          </a:prstGeom>
        </p:spPr>
      </p:pic>
    </p:spTree>
    <p:extLst>
      <p:ext uri="{BB962C8B-B14F-4D97-AF65-F5344CB8AC3E}">
        <p14:creationId xmlns:p14="http://schemas.microsoft.com/office/powerpoint/2010/main" val="3631638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F71F568-F792-60A8-E93A-AB8C9972F5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28848"/>
            <a:ext cx="12192000" cy="4684140"/>
          </a:xfrm>
          <a:prstGeom prst="rect">
            <a:avLst/>
          </a:prstGeom>
        </p:spPr>
      </p:pic>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Beheer van bomen als deel van een landschap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spTree>
    <p:extLst>
      <p:ext uri="{BB962C8B-B14F-4D97-AF65-F5344CB8AC3E}">
        <p14:creationId xmlns:p14="http://schemas.microsoft.com/office/powerpoint/2010/main" val="841424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als deel van de beleving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47</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a:t>
            </a:r>
            <a:r>
              <a:rPr lang="nl-BE" dirty="0">
                <a:solidFill>
                  <a:srgbClr val="FF0000"/>
                </a:solidFill>
              </a:rPr>
              <a:t> </a:t>
            </a:r>
            <a:r>
              <a:rPr lang="nl-BE" b="1" dirty="0"/>
              <a:t>BEHEER VANDAAG</a:t>
            </a:r>
          </a:p>
        </p:txBody>
      </p:sp>
      <p:pic>
        <p:nvPicPr>
          <p:cNvPr id="12" name="Afbeelding 11" descr="Afbeelding met buitenshuis, hemel, gras, wolk&#10;&#10;Automatisch gegenereerde beschrijving">
            <a:extLst>
              <a:ext uri="{FF2B5EF4-FFF2-40B4-BE49-F238E27FC236}">
                <a16:creationId xmlns:a16="http://schemas.microsoft.com/office/drawing/2014/main" id="{1361EC74-B8C5-CB56-A8C0-A160FDBC7D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17239"/>
            <a:ext cx="12192000" cy="4152387"/>
          </a:xfrm>
          <a:prstGeom prst="rect">
            <a:avLst/>
          </a:prstGeom>
        </p:spPr>
      </p:pic>
      <p:sp>
        <p:nvSpPr>
          <p:cNvPr id="7" name="Tekstvak 6">
            <a:extLst>
              <a:ext uri="{FF2B5EF4-FFF2-40B4-BE49-F238E27FC236}">
                <a16:creationId xmlns:a16="http://schemas.microsoft.com/office/drawing/2014/main" id="{5B1EBE93-16EF-1C87-5160-01F379DB42F9}"/>
              </a:ext>
            </a:extLst>
          </p:cNvPr>
          <p:cNvSpPr txBox="1"/>
          <p:nvPr/>
        </p:nvSpPr>
        <p:spPr>
          <a:xfrm>
            <a:off x="9060033" y="6136216"/>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In de buurt van de Gingelomstraat, Gingelom</a:t>
            </a:r>
          </a:p>
        </p:txBody>
      </p:sp>
    </p:spTree>
    <p:extLst>
      <p:ext uri="{BB962C8B-B14F-4D97-AF65-F5344CB8AC3E}">
        <p14:creationId xmlns:p14="http://schemas.microsoft.com/office/powerpoint/2010/main" val="2676263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als deel van de beleving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48</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a:t>
            </a:r>
            <a:r>
              <a:rPr lang="nl-BE" dirty="0">
                <a:solidFill>
                  <a:srgbClr val="FF0000"/>
                </a:solidFill>
              </a:rPr>
              <a:t> </a:t>
            </a:r>
            <a:r>
              <a:rPr lang="nl-BE" b="1" dirty="0"/>
              <a:t>BEHEER VANDAAG</a:t>
            </a:r>
          </a:p>
        </p:txBody>
      </p:sp>
      <p:pic>
        <p:nvPicPr>
          <p:cNvPr id="14" name="Afbeelding 13" descr="Afbeelding met buitenshuis, hemel, gras, plant&#10;&#10;Automatisch gegenereerde beschrijving">
            <a:extLst>
              <a:ext uri="{FF2B5EF4-FFF2-40B4-BE49-F238E27FC236}">
                <a16:creationId xmlns:a16="http://schemas.microsoft.com/office/drawing/2014/main" id="{23670B33-D1E2-AD86-68D8-095AFE135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16727"/>
            <a:ext cx="12192000" cy="4152899"/>
          </a:xfrm>
          <a:prstGeom prst="rect">
            <a:avLst/>
          </a:prstGeom>
        </p:spPr>
      </p:pic>
      <p:sp>
        <p:nvSpPr>
          <p:cNvPr id="7" name="Tekstvak 6">
            <a:extLst>
              <a:ext uri="{FF2B5EF4-FFF2-40B4-BE49-F238E27FC236}">
                <a16:creationId xmlns:a16="http://schemas.microsoft.com/office/drawing/2014/main" id="{2842153C-293D-FC5A-20A8-5729EA0B8216}"/>
              </a:ext>
            </a:extLst>
          </p:cNvPr>
          <p:cNvSpPr txBox="1"/>
          <p:nvPr/>
        </p:nvSpPr>
        <p:spPr>
          <a:xfrm>
            <a:off x="8131566" y="6153134"/>
            <a:ext cx="4060434"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Gaston Berghmansdreef, Antwerpen - Merksem</a:t>
            </a:r>
          </a:p>
        </p:txBody>
      </p:sp>
    </p:spTree>
    <p:extLst>
      <p:ext uri="{BB962C8B-B14F-4D97-AF65-F5344CB8AC3E}">
        <p14:creationId xmlns:p14="http://schemas.microsoft.com/office/powerpoint/2010/main" val="2093830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als deel van de beleving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49</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a:t>
            </a:r>
            <a:r>
              <a:rPr lang="nl-BE" dirty="0">
                <a:solidFill>
                  <a:srgbClr val="FF0000"/>
                </a:solidFill>
              </a:rPr>
              <a:t> </a:t>
            </a:r>
            <a:r>
              <a:rPr lang="nl-BE" b="1" dirty="0"/>
              <a:t>BEHEER VANDAAG</a:t>
            </a:r>
          </a:p>
        </p:txBody>
      </p:sp>
      <p:pic>
        <p:nvPicPr>
          <p:cNvPr id="11" name="Afbeelding 10" descr="Afbeelding met buitenshuis, plant, boom, persoon&#10;&#10;Automatisch gegenereerde beschrijving">
            <a:extLst>
              <a:ext uri="{FF2B5EF4-FFF2-40B4-BE49-F238E27FC236}">
                <a16:creationId xmlns:a16="http://schemas.microsoft.com/office/drawing/2014/main" id="{63E785C1-C1D9-5E16-0F37-D5B23BB2F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8960" y="2336731"/>
            <a:ext cx="7490656" cy="4149120"/>
          </a:xfrm>
          <a:prstGeom prst="rect">
            <a:avLst/>
          </a:prstGeom>
        </p:spPr>
      </p:pic>
      <p:pic>
        <p:nvPicPr>
          <p:cNvPr id="12" name="Afbeelding 11" descr="Afbeelding met buitenshuis, graf, boom, begraafplaats&#10;&#10;Automatisch gegenereerde beschrijving">
            <a:extLst>
              <a:ext uri="{FF2B5EF4-FFF2-40B4-BE49-F238E27FC236}">
                <a16:creationId xmlns:a16="http://schemas.microsoft.com/office/drawing/2014/main" id="{600F2D77-FA6D-9B96-1155-4066BAAAF3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0400" y="2338486"/>
            <a:ext cx="4149120" cy="4149120"/>
          </a:xfrm>
          <a:prstGeom prst="rect">
            <a:avLst/>
          </a:prstGeom>
        </p:spPr>
      </p:pic>
      <p:pic>
        <p:nvPicPr>
          <p:cNvPr id="15" name="Afbeelding 14" descr="Afbeelding met buitenshuis, plant, boom, grond&#10;&#10;Automatisch gegenereerde beschrijving">
            <a:extLst>
              <a:ext uri="{FF2B5EF4-FFF2-40B4-BE49-F238E27FC236}">
                <a16:creationId xmlns:a16="http://schemas.microsoft.com/office/drawing/2014/main" id="{E2D3719F-462E-C26C-125C-11BB758DEF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8400" y="2350388"/>
            <a:ext cx="2133600" cy="4138726"/>
          </a:xfrm>
          <a:prstGeom prst="rect">
            <a:avLst/>
          </a:prstGeom>
        </p:spPr>
      </p:pic>
      <p:sp>
        <p:nvSpPr>
          <p:cNvPr id="18" name="Rechthoek 17">
            <a:extLst>
              <a:ext uri="{FF2B5EF4-FFF2-40B4-BE49-F238E27FC236}">
                <a16:creationId xmlns:a16="http://schemas.microsoft.com/office/drawing/2014/main" id="{DE8E4E42-5FFB-BDDE-735F-2DD16003F35D}"/>
              </a:ext>
            </a:extLst>
          </p:cNvPr>
          <p:cNvSpPr/>
          <p:nvPr/>
        </p:nvSpPr>
        <p:spPr>
          <a:xfrm>
            <a:off x="2868961" y="2336731"/>
            <a:ext cx="150668" cy="4149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D710CEC-71E7-8199-8021-681C1CBBB90E}"/>
              </a:ext>
            </a:extLst>
          </p:cNvPr>
          <p:cNvSpPr/>
          <p:nvPr/>
        </p:nvSpPr>
        <p:spPr>
          <a:xfrm>
            <a:off x="9945170" y="2336732"/>
            <a:ext cx="150668" cy="4160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CA40725-AFDC-CD77-DA13-CBBA183BDEF7}"/>
              </a:ext>
            </a:extLst>
          </p:cNvPr>
          <p:cNvSpPr txBox="1"/>
          <p:nvPr/>
        </p:nvSpPr>
        <p:spPr>
          <a:xfrm>
            <a:off x="6805201" y="6150580"/>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Oud Kerkhof, Hasselt</a:t>
            </a:r>
          </a:p>
        </p:txBody>
      </p:sp>
    </p:spTree>
    <p:extLst>
      <p:ext uri="{BB962C8B-B14F-4D97-AF65-F5344CB8AC3E}">
        <p14:creationId xmlns:p14="http://schemas.microsoft.com/office/powerpoint/2010/main" val="250094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4 thema’s </a:t>
            </a:r>
          </a:p>
          <a:p>
            <a:r>
              <a:rPr lang="nl-NL" sz="3200" dirty="0">
                <a:solidFill>
                  <a:schemeClr val="tx1"/>
                </a:solidFill>
                <a:latin typeface="Calibri"/>
                <a:cs typeface="Calibri"/>
              </a:rPr>
              <a:t>	Herkenning</a:t>
            </a:r>
          </a:p>
          <a:p>
            <a:endParaRPr lang="nl-NL" sz="1000" dirty="0">
              <a:solidFill>
                <a:schemeClr val="tx1"/>
              </a:solidFill>
              <a:latin typeface="Calibri"/>
              <a:cs typeface="Calibri"/>
            </a:endParaRPr>
          </a:p>
          <a:p>
            <a:r>
              <a:rPr lang="nl-NL" sz="3200" dirty="0">
                <a:solidFill>
                  <a:schemeClr val="tx1"/>
                </a:solidFill>
                <a:latin typeface="Calibri"/>
                <a:cs typeface="Calibri"/>
              </a:rPr>
              <a:t>	Erkenning – waardering</a:t>
            </a:r>
          </a:p>
          <a:p>
            <a:endParaRPr lang="nl-NL" sz="1000" dirty="0">
              <a:solidFill>
                <a:schemeClr val="tx1"/>
              </a:solidFill>
              <a:latin typeface="Calibri"/>
              <a:cs typeface="Calibri"/>
            </a:endParaRPr>
          </a:p>
          <a:p>
            <a:r>
              <a:rPr lang="nl-NL" sz="3200" dirty="0">
                <a:solidFill>
                  <a:schemeClr val="tx1"/>
                </a:solidFill>
                <a:latin typeface="Calibri"/>
                <a:cs typeface="Calibri"/>
              </a:rPr>
              <a:t>	Bescherming</a:t>
            </a:r>
          </a:p>
          <a:p>
            <a:endParaRPr lang="nl-NL" sz="1000" dirty="0">
              <a:solidFill>
                <a:schemeClr val="tx1"/>
              </a:solidFill>
              <a:latin typeface="Calibri"/>
              <a:cs typeface="Calibri"/>
            </a:endParaRPr>
          </a:p>
          <a:p>
            <a:r>
              <a:rPr lang="nl-NL" sz="3200" dirty="0">
                <a:solidFill>
                  <a:schemeClr val="tx1"/>
                </a:solidFill>
                <a:latin typeface="Calibri"/>
                <a:cs typeface="Calibri"/>
              </a:rPr>
              <a:t>	Beheer vandaag</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t>HERKENNING – ERKENNING-WAARDERING – BESCHERMING – BEHEER VANDAAG</a:t>
            </a:r>
          </a:p>
        </p:txBody>
      </p:sp>
    </p:spTree>
    <p:extLst>
      <p:ext uri="{BB962C8B-B14F-4D97-AF65-F5344CB8AC3E}">
        <p14:creationId xmlns:p14="http://schemas.microsoft.com/office/powerpoint/2010/main" val="283646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als leverancier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50</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271435" y="639287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dirty="0">
                <a:solidFill>
                  <a:srgbClr val="FF0000"/>
                </a:solidFill>
              </a:rPr>
              <a:t>BEHEER VANDAAG</a:t>
            </a:r>
          </a:p>
        </p:txBody>
      </p:sp>
      <p:pic>
        <p:nvPicPr>
          <p:cNvPr id="9" name="Afbeelding 8" descr="Afbeelding met gebouw, timmerhout, sneeuw, winter&#10;&#10;Automatisch gegenereerde beschrijving">
            <a:extLst>
              <a:ext uri="{FF2B5EF4-FFF2-40B4-BE49-F238E27FC236}">
                <a16:creationId xmlns:a16="http://schemas.microsoft.com/office/drawing/2014/main" id="{B5AA0827-AC7F-1B29-0536-33E1DD3B9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7453" y="2887181"/>
            <a:ext cx="3505695" cy="3505695"/>
          </a:xfrm>
          <a:prstGeom prst="rect">
            <a:avLst/>
          </a:prstGeom>
        </p:spPr>
      </p:pic>
      <p:pic>
        <p:nvPicPr>
          <p:cNvPr id="11" name="Afbeelding 10" descr="Afbeelding met persoon, kleding, raam, overdekt&#10;&#10;Automatisch gegenereerde beschrijving">
            <a:extLst>
              <a:ext uri="{FF2B5EF4-FFF2-40B4-BE49-F238E27FC236}">
                <a16:creationId xmlns:a16="http://schemas.microsoft.com/office/drawing/2014/main" id="{D796BF2F-3A01-6FB9-E150-FA6E21A64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466" y="2887181"/>
            <a:ext cx="3469169" cy="3469169"/>
          </a:xfrm>
          <a:prstGeom prst="rect">
            <a:avLst/>
          </a:prstGeom>
        </p:spPr>
      </p:pic>
      <p:pic>
        <p:nvPicPr>
          <p:cNvPr id="16" name="Afbeelding 15" descr="Afbeelding met wolk, buitenshuis, hemel, kleding&#10;&#10;Automatisch gegenereerde beschrijving">
            <a:extLst>
              <a:ext uri="{FF2B5EF4-FFF2-40B4-BE49-F238E27FC236}">
                <a16:creationId xmlns:a16="http://schemas.microsoft.com/office/drawing/2014/main" id="{CB5F1E6F-D109-41F2-4AD2-2DE18E13E1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3966" y="189981"/>
            <a:ext cx="4652172" cy="6202895"/>
          </a:xfrm>
          <a:prstGeom prst="rect">
            <a:avLst/>
          </a:prstGeom>
        </p:spPr>
      </p:pic>
    </p:spTree>
    <p:extLst>
      <p:ext uri="{BB962C8B-B14F-4D97-AF65-F5344CB8AC3E}">
        <p14:creationId xmlns:p14="http://schemas.microsoft.com/office/powerpoint/2010/main" val="3307283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als woonplaats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51</a:t>
            </a:fld>
            <a:endParaRPr lang="nl-BE"/>
          </a:p>
        </p:txBody>
      </p:sp>
      <p:pic>
        <p:nvPicPr>
          <p:cNvPr id="7" name="Afbeelding 6" descr="Afbeelding met buiten, vogel, zitten, filiaal&#10;&#10;Automatisch gegenereerde beschrijving">
            <a:extLst>
              <a:ext uri="{FF2B5EF4-FFF2-40B4-BE49-F238E27FC236}">
                <a16:creationId xmlns:a16="http://schemas.microsoft.com/office/drawing/2014/main" id="{5CFDCEB7-6037-F1FF-EE05-3994B6A60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8652" y="2312686"/>
            <a:ext cx="5125612" cy="4152528"/>
          </a:xfrm>
          <a:prstGeom prst="rect">
            <a:avLst/>
          </a:prstGeom>
        </p:spPr>
      </p:pic>
      <p:pic>
        <p:nvPicPr>
          <p:cNvPr id="10" name="Afbeelding 9" descr="Afbeelding met buiten, zoogdier, eekhoorn, bruin&#10;&#10;Automatisch gegenereerde beschrijving">
            <a:extLst>
              <a:ext uri="{FF2B5EF4-FFF2-40B4-BE49-F238E27FC236}">
                <a16:creationId xmlns:a16="http://schemas.microsoft.com/office/drawing/2014/main" id="{E05EDF3C-CAB3-B478-7C0A-66DAF6F171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850" y="2312686"/>
            <a:ext cx="4179324" cy="4156940"/>
          </a:xfrm>
          <a:prstGeom prst="rect">
            <a:avLst/>
          </a:prstGeom>
        </p:spPr>
      </p:pic>
      <p:sp>
        <p:nvSpPr>
          <p:cNvPr id="11" name="Tekstvak 10">
            <a:extLst>
              <a:ext uri="{FF2B5EF4-FFF2-40B4-BE49-F238E27FC236}">
                <a16:creationId xmlns:a16="http://schemas.microsoft.com/office/drawing/2014/main" id="{E2967BD1-BFDD-7CF2-5DB5-6D5736F45EF6}"/>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a:t>
            </a:r>
            <a:r>
              <a:rPr lang="nl-BE" dirty="0">
                <a:solidFill>
                  <a:srgbClr val="FF0000"/>
                </a:solidFill>
              </a:rPr>
              <a:t> </a:t>
            </a:r>
            <a:r>
              <a:rPr lang="nl-BE" b="1" dirty="0"/>
              <a:t>BEHEER VANDAAG</a:t>
            </a:r>
          </a:p>
        </p:txBody>
      </p:sp>
    </p:spTree>
    <p:extLst>
      <p:ext uri="{BB962C8B-B14F-4D97-AF65-F5344CB8AC3E}">
        <p14:creationId xmlns:p14="http://schemas.microsoft.com/office/powerpoint/2010/main" val="2289589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en trage wegen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52</a:t>
            </a:fld>
            <a:endParaRPr lang="nl-BE"/>
          </a:p>
        </p:txBody>
      </p:sp>
      <p:pic>
        <p:nvPicPr>
          <p:cNvPr id="9" name="Afbeelding 8">
            <a:extLst>
              <a:ext uri="{FF2B5EF4-FFF2-40B4-BE49-F238E27FC236}">
                <a16:creationId xmlns:a16="http://schemas.microsoft.com/office/drawing/2014/main" id="{ABC4541A-B078-898E-6614-8DE13F866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424" y="2352240"/>
            <a:ext cx="6293177" cy="4137700"/>
          </a:xfrm>
          <a:prstGeom prst="rect">
            <a:avLst/>
          </a:prstGeom>
        </p:spPr>
      </p:pic>
      <p:pic>
        <p:nvPicPr>
          <p:cNvPr id="10" name="Afbeelding 9">
            <a:extLst>
              <a:ext uri="{FF2B5EF4-FFF2-40B4-BE49-F238E27FC236}">
                <a16:creationId xmlns:a16="http://schemas.microsoft.com/office/drawing/2014/main" id="{8C00EC03-BCB7-CC3A-4210-D0B0001047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850" y="2351214"/>
            <a:ext cx="4240664" cy="4138726"/>
          </a:xfrm>
          <a:prstGeom prst="rect">
            <a:avLst/>
          </a:prstGeom>
        </p:spPr>
      </p:pic>
      <p:sp>
        <p:nvSpPr>
          <p:cNvPr id="12" name="Tekstvak 11">
            <a:extLst>
              <a:ext uri="{FF2B5EF4-FFF2-40B4-BE49-F238E27FC236}">
                <a16:creationId xmlns:a16="http://schemas.microsoft.com/office/drawing/2014/main" id="{D2653E56-46C2-B505-2B33-115CD1EEA61A}"/>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a:t>
            </a:r>
            <a:r>
              <a:rPr lang="nl-BE" dirty="0">
                <a:solidFill>
                  <a:srgbClr val="FF0000"/>
                </a:solidFill>
              </a:rPr>
              <a:t> </a:t>
            </a:r>
            <a:r>
              <a:rPr lang="nl-BE" b="1" dirty="0"/>
              <a:t>BEHEER VANDAAG</a:t>
            </a:r>
          </a:p>
        </p:txBody>
      </p:sp>
      <p:sp>
        <p:nvSpPr>
          <p:cNvPr id="4" name="Tekstvak 3">
            <a:extLst>
              <a:ext uri="{FF2B5EF4-FFF2-40B4-BE49-F238E27FC236}">
                <a16:creationId xmlns:a16="http://schemas.microsoft.com/office/drawing/2014/main" id="{812B08E0-9C3E-88C7-CB43-4071600C7EEF}"/>
              </a:ext>
            </a:extLst>
          </p:cNvPr>
          <p:cNvSpPr txBox="1"/>
          <p:nvPr/>
        </p:nvSpPr>
        <p:spPr>
          <a:xfrm>
            <a:off x="8485012" y="6198254"/>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Bekstraat, Hasselt</a:t>
            </a:r>
          </a:p>
        </p:txBody>
      </p:sp>
    </p:spTree>
    <p:extLst>
      <p:ext uri="{BB962C8B-B14F-4D97-AF65-F5344CB8AC3E}">
        <p14:creationId xmlns:p14="http://schemas.microsoft.com/office/powerpoint/2010/main" val="37926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Bomen en holle wegen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53</a:t>
            </a:fld>
            <a:endParaRPr lang="nl-BE"/>
          </a:p>
        </p:txBody>
      </p:sp>
      <p:pic>
        <p:nvPicPr>
          <p:cNvPr id="10" name="Afbeelding 9">
            <a:extLst>
              <a:ext uri="{FF2B5EF4-FFF2-40B4-BE49-F238E27FC236}">
                <a16:creationId xmlns:a16="http://schemas.microsoft.com/office/drawing/2014/main" id="{2C84DB71-F27E-182D-149E-24E05F712F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659" y="189981"/>
            <a:ext cx="4670886" cy="6227848"/>
          </a:xfrm>
          <a:prstGeom prst="rect">
            <a:avLst/>
          </a:prstGeom>
        </p:spPr>
      </p:pic>
      <p:pic>
        <p:nvPicPr>
          <p:cNvPr id="12" name="Afbeelding 11" descr="Afbeelding met buitenshuis, plant, boom, jungle&#10;&#10;Automatisch gegenereerde beschrijving">
            <a:extLst>
              <a:ext uri="{FF2B5EF4-FFF2-40B4-BE49-F238E27FC236}">
                <a16:creationId xmlns:a16="http://schemas.microsoft.com/office/drawing/2014/main" id="{FE8EFD91-7AB4-C538-B3AF-931E73995B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36223" y="2859542"/>
            <a:ext cx="4066616" cy="3049962"/>
          </a:xfrm>
          <a:prstGeom prst="rect">
            <a:avLst/>
          </a:prstGeom>
        </p:spPr>
      </p:pic>
      <p:pic>
        <p:nvPicPr>
          <p:cNvPr id="7" name="Afbeelding 6">
            <a:extLst>
              <a:ext uri="{FF2B5EF4-FFF2-40B4-BE49-F238E27FC236}">
                <a16:creationId xmlns:a16="http://schemas.microsoft.com/office/drawing/2014/main" id="{C61C3ADE-CF52-AC2D-C552-A9426C24D6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1106" y="2351215"/>
            <a:ext cx="3049960" cy="4066614"/>
          </a:xfrm>
          <a:prstGeom prst="rect">
            <a:avLst/>
          </a:prstGeom>
        </p:spPr>
      </p:pic>
      <p:sp>
        <p:nvSpPr>
          <p:cNvPr id="11" name="Tekstvak 10">
            <a:extLst>
              <a:ext uri="{FF2B5EF4-FFF2-40B4-BE49-F238E27FC236}">
                <a16:creationId xmlns:a16="http://schemas.microsoft.com/office/drawing/2014/main" id="{A93BAF41-D952-7926-88C8-16597A5A049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sp>
        <p:nvSpPr>
          <p:cNvPr id="4" name="Tekstvak 3">
            <a:extLst>
              <a:ext uri="{FF2B5EF4-FFF2-40B4-BE49-F238E27FC236}">
                <a16:creationId xmlns:a16="http://schemas.microsoft.com/office/drawing/2014/main" id="{7D3ED249-6781-F083-263A-DBCA9DB4956C}"/>
              </a:ext>
            </a:extLst>
          </p:cNvPr>
          <p:cNvSpPr txBox="1"/>
          <p:nvPr/>
        </p:nvSpPr>
        <p:spPr>
          <a:xfrm>
            <a:off x="6320277" y="5862828"/>
            <a:ext cx="5688268" cy="523220"/>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In de buurt van de Oude Leuvense Baan en Rozenstraat, </a:t>
            </a:r>
          </a:p>
          <a:p>
            <a:pPr algn="r"/>
            <a:r>
              <a:rPr lang="nl-NL" sz="1400" dirty="0">
                <a:solidFill>
                  <a:schemeClr val="bg1"/>
                </a:solidFill>
                <a:latin typeface="Arial Narrow" panose="020B0604020202020204" pitchFamily="34" charset="0"/>
                <a:cs typeface="Arial Narrow" panose="020B0604020202020204" pitchFamily="34" charset="0"/>
              </a:rPr>
              <a:t>Loksbergen, Halen</a:t>
            </a:r>
          </a:p>
        </p:txBody>
      </p:sp>
    </p:spTree>
    <p:extLst>
      <p:ext uri="{BB962C8B-B14F-4D97-AF65-F5344CB8AC3E}">
        <p14:creationId xmlns:p14="http://schemas.microsoft.com/office/powerpoint/2010/main" val="1080708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dirty="0">
                <a:latin typeface="Calibri"/>
                <a:cs typeface="Calibri"/>
              </a:rPr>
              <a:t>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54</a:t>
            </a:fld>
            <a:endParaRPr lang="nl-BE"/>
          </a:p>
        </p:txBody>
      </p:sp>
      <p:sp>
        <p:nvSpPr>
          <p:cNvPr id="10" name="Tijdelijke aanduiding voor tekst 5">
            <a:extLst>
              <a:ext uri="{FF2B5EF4-FFF2-40B4-BE49-F238E27FC236}">
                <a16:creationId xmlns:a16="http://schemas.microsoft.com/office/drawing/2014/main" id="{7906980B-91C1-4C9E-4B79-638DE5830EA3}"/>
              </a:ext>
            </a:extLst>
          </p:cNvPr>
          <p:cNvSpPr txBox="1">
            <a:spLocks/>
          </p:cNvSpPr>
          <p:nvPr/>
        </p:nvSpPr>
        <p:spPr>
          <a:xfrm>
            <a:off x="984250" y="1815572"/>
            <a:ext cx="10515600" cy="442647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3200" dirty="0">
                <a:solidFill>
                  <a:schemeClr val="tx1"/>
                </a:solidFill>
                <a:latin typeface="Calibri"/>
                <a:cs typeface="Calibri"/>
              </a:rPr>
              <a:t>Getuigen van volwassen groeivormen</a:t>
            </a:r>
          </a:p>
        </p:txBody>
      </p:sp>
      <p:pic>
        <p:nvPicPr>
          <p:cNvPr id="7" name="Afbeelding 6">
            <a:extLst>
              <a:ext uri="{FF2B5EF4-FFF2-40B4-BE49-F238E27FC236}">
                <a16:creationId xmlns:a16="http://schemas.microsoft.com/office/drawing/2014/main" id="{710A5744-8B72-C0F7-0D25-584A3D96A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660" y="189980"/>
            <a:ext cx="4670886" cy="6227847"/>
          </a:xfrm>
          <a:prstGeom prst="rect">
            <a:avLst/>
          </a:prstGeom>
        </p:spPr>
      </p:pic>
      <p:sp>
        <p:nvSpPr>
          <p:cNvPr id="12" name="Tekstvak 11">
            <a:extLst>
              <a:ext uri="{FF2B5EF4-FFF2-40B4-BE49-F238E27FC236}">
                <a16:creationId xmlns:a16="http://schemas.microsoft.com/office/drawing/2014/main" id="{A09B798D-2826-3525-9792-8A5B0595F431}"/>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14" name="Afbeelding 13" descr="Afbeelding met kleding, boom, persoon, buitenshuis&#10;&#10;Automatisch gegenereerde beschrijving">
            <a:extLst>
              <a:ext uri="{FF2B5EF4-FFF2-40B4-BE49-F238E27FC236}">
                <a16:creationId xmlns:a16="http://schemas.microsoft.com/office/drawing/2014/main" id="{D0912E3F-4001-9F12-B340-6DCF43669F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2733" y="2390522"/>
            <a:ext cx="2265948" cy="4022059"/>
          </a:xfrm>
          <a:prstGeom prst="rect">
            <a:avLst/>
          </a:prstGeom>
        </p:spPr>
      </p:pic>
      <p:pic>
        <p:nvPicPr>
          <p:cNvPr id="16" name="Afbeelding 15" descr="Afbeelding met buitenshuis, boom, weg, auto&#10;&#10;Automatisch gegenereerde beschrijving">
            <a:extLst>
              <a:ext uri="{FF2B5EF4-FFF2-40B4-BE49-F238E27FC236}">
                <a16:creationId xmlns:a16="http://schemas.microsoft.com/office/drawing/2014/main" id="{DFF56D9A-6368-983A-0B71-6FCD06E73EF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3960" y="2390522"/>
            <a:ext cx="4572000" cy="4027305"/>
          </a:xfrm>
          <a:prstGeom prst="rect">
            <a:avLst/>
          </a:prstGeom>
        </p:spPr>
      </p:pic>
      <p:sp>
        <p:nvSpPr>
          <p:cNvPr id="4" name="Tekstvak 3">
            <a:extLst>
              <a:ext uri="{FF2B5EF4-FFF2-40B4-BE49-F238E27FC236}">
                <a16:creationId xmlns:a16="http://schemas.microsoft.com/office/drawing/2014/main" id="{1F677734-EB87-1F6A-2CD0-CD9FF48B219E}"/>
              </a:ext>
            </a:extLst>
          </p:cNvPr>
          <p:cNvSpPr txBox="1"/>
          <p:nvPr/>
        </p:nvSpPr>
        <p:spPr>
          <a:xfrm>
            <a:off x="8826073" y="6040107"/>
            <a:ext cx="3131967" cy="307777"/>
          </a:xfrm>
          <a:prstGeom prst="rect">
            <a:avLst/>
          </a:prstGeom>
          <a:noFill/>
        </p:spPr>
        <p:txBody>
          <a:bodyPr wrap="square" rtlCol="0">
            <a:spAutoFit/>
          </a:bodyPr>
          <a:lstStyle/>
          <a:p>
            <a:pPr algn="r"/>
            <a:r>
              <a:rPr lang="nl-NL" sz="1400" b="1" dirty="0">
                <a:solidFill>
                  <a:schemeClr val="bg1"/>
                </a:solidFill>
                <a:latin typeface="Arial Narrow" panose="020B0604020202020204" pitchFamily="34" charset="0"/>
                <a:cs typeface="Arial Narrow" panose="020B0604020202020204" pitchFamily="34" charset="0"/>
              </a:rPr>
              <a:t>Tuin van het Kasteel van Heers, Heers</a:t>
            </a:r>
          </a:p>
        </p:txBody>
      </p:sp>
      <p:sp>
        <p:nvSpPr>
          <p:cNvPr id="9" name="Tekstvak 8">
            <a:extLst>
              <a:ext uri="{FF2B5EF4-FFF2-40B4-BE49-F238E27FC236}">
                <a16:creationId xmlns:a16="http://schemas.microsoft.com/office/drawing/2014/main" id="{42F98A3F-7B02-689E-8119-E1FA9ADAB303}"/>
              </a:ext>
            </a:extLst>
          </p:cNvPr>
          <p:cNvSpPr txBox="1"/>
          <p:nvPr/>
        </p:nvSpPr>
        <p:spPr>
          <a:xfrm>
            <a:off x="1673993" y="6104804"/>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Leien, Antwerpen</a:t>
            </a:r>
          </a:p>
        </p:txBody>
      </p:sp>
    </p:spTree>
    <p:extLst>
      <p:ext uri="{BB962C8B-B14F-4D97-AF65-F5344CB8AC3E}">
        <p14:creationId xmlns:p14="http://schemas.microsoft.com/office/powerpoint/2010/main" val="2393407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Toekomstige erfgoedbomen?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55</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10" name="Afbeelding 9">
            <a:extLst>
              <a:ext uri="{FF2B5EF4-FFF2-40B4-BE49-F238E27FC236}">
                <a16:creationId xmlns:a16="http://schemas.microsoft.com/office/drawing/2014/main" id="{6D166799-44BC-30E5-FD8F-459B3799C7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4550" y="2348476"/>
            <a:ext cx="4826000" cy="4121150"/>
          </a:xfrm>
          <a:prstGeom prst="rect">
            <a:avLst/>
          </a:prstGeom>
        </p:spPr>
      </p:pic>
      <p:pic>
        <p:nvPicPr>
          <p:cNvPr id="11" name="Afbeelding 10">
            <a:extLst>
              <a:ext uri="{FF2B5EF4-FFF2-40B4-BE49-F238E27FC236}">
                <a16:creationId xmlns:a16="http://schemas.microsoft.com/office/drawing/2014/main" id="{3062DC97-7099-EF43-061A-0E91646C57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7661" y="189980"/>
            <a:ext cx="4670885" cy="6227847"/>
          </a:xfrm>
          <a:prstGeom prst="rect">
            <a:avLst/>
          </a:prstGeom>
        </p:spPr>
      </p:pic>
      <p:sp>
        <p:nvSpPr>
          <p:cNvPr id="7" name="Tekstvak 6">
            <a:extLst>
              <a:ext uri="{FF2B5EF4-FFF2-40B4-BE49-F238E27FC236}">
                <a16:creationId xmlns:a16="http://schemas.microsoft.com/office/drawing/2014/main" id="{A53ABBA4-4033-4C18-7080-FA517069FBE6}"/>
              </a:ext>
            </a:extLst>
          </p:cNvPr>
          <p:cNvSpPr txBox="1"/>
          <p:nvPr/>
        </p:nvSpPr>
        <p:spPr>
          <a:xfrm>
            <a:off x="7665294" y="6089753"/>
            <a:ext cx="4343252"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Sint-</a:t>
            </a:r>
            <a:r>
              <a:rPr lang="nl-NL" sz="1400" dirty="0" err="1">
                <a:solidFill>
                  <a:schemeClr val="bg1"/>
                </a:solidFill>
                <a:latin typeface="Arial Narrow" panose="020B0604020202020204" pitchFamily="34" charset="0"/>
                <a:cs typeface="Arial Narrow" panose="020B0604020202020204" pitchFamily="34" charset="0"/>
              </a:rPr>
              <a:t>Cordulakerk</a:t>
            </a:r>
            <a:r>
              <a:rPr lang="nl-NL" sz="1400" dirty="0">
                <a:solidFill>
                  <a:schemeClr val="bg1"/>
                </a:solidFill>
                <a:latin typeface="Arial Narrow" panose="020B0604020202020204" pitchFamily="34" charset="0"/>
                <a:cs typeface="Arial Narrow" panose="020B0604020202020204" pitchFamily="34" charset="0"/>
              </a:rPr>
              <a:t>, Hendrik </a:t>
            </a:r>
            <a:r>
              <a:rPr lang="nl-NL" sz="1400" dirty="0" err="1">
                <a:solidFill>
                  <a:schemeClr val="bg1"/>
                </a:solidFill>
                <a:latin typeface="Arial Narrow" panose="020B0604020202020204" pitchFamily="34" charset="0"/>
                <a:cs typeface="Arial Narrow" panose="020B0604020202020204" pitchFamily="34" charset="0"/>
              </a:rPr>
              <a:t>Consciencestraat</a:t>
            </a:r>
            <a:r>
              <a:rPr lang="nl-NL" sz="1400" dirty="0">
                <a:solidFill>
                  <a:schemeClr val="bg1"/>
                </a:solidFill>
                <a:latin typeface="Arial Narrow" panose="020B0604020202020204" pitchFamily="34" charset="0"/>
                <a:cs typeface="Arial Narrow" panose="020B0604020202020204" pitchFamily="34" charset="0"/>
              </a:rPr>
              <a:t>, Schoten</a:t>
            </a:r>
          </a:p>
        </p:txBody>
      </p:sp>
    </p:spTree>
    <p:extLst>
      <p:ext uri="{BB962C8B-B14F-4D97-AF65-F5344CB8AC3E}">
        <p14:creationId xmlns:p14="http://schemas.microsoft.com/office/powerpoint/2010/main" val="2570467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Toekomstige erfgoedbomen?</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solidFill>
                  <a:schemeClr val="bg2">
                    <a:lumMod val="7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a:t>
            </a:r>
            <a:r>
              <a:rPr lang="nl-BE" b="1" dirty="0">
                <a:solidFill>
                  <a:schemeClr val="bg2">
                    <a:lumMod val="25000"/>
                  </a:schemeClr>
                </a:solidFill>
              </a:rPr>
              <a:t>BEHEER VANDAAG</a:t>
            </a:r>
          </a:p>
        </p:txBody>
      </p:sp>
      <p:pic>
        <p:nvPicPr>
          <p:cNvPr id="9" name="Afbeelding 8">
            <a:extLst>
              <a:ext uri="{FF2B5EF4-FFF2-40B4-BE49-F238E27FC236}">
                <a16:creationId xmlns:a16="http://schemas.microsoft.com/office/drawing/2014/main" id="{FF1080DC-9F22-E6F6-044C-F833563A58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850" y="2385276"/>
            <a:ext cx="5369739" cy="4027305"/>
          </a:xfrm>
          <a:prstGeom prst="rect">
            <a:avLst/>
          </a:prstGeom>
        </p:spPr>
      </p:pic>
      <p:sp>
        <p:nvSpPr>
          <p:cNvPr id="7" name="Tekstvak 6">
            <a:extLst>
              <a:ext uri="{FF2B5EF4-FFF2-40B4-BE49-F238E27FC236}">
                <a16:creationId xmlns:a16="http://schemas.microsoft.com/office/drawing/2014/main" id="{F98CAABE-1CBE-8277-5E49-D214307B06FF}"/>
              </a:ext>
            </a:extLst>
          </p:cNvPr>
          <p:cNvSpPr txBox="1"/>
          <p:nvPr/>
        </p:nvSpPr>
        <p:spPr>
          <a:xfrm>
            <a:off x="3069622" y="6097206"/>
            <a:ext cx="3131967"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Park aan de Kattenstraat, Roeselare</a:t>
            </a:r>
          </a:p>
        </p:txBody>
      </p:sp>
    </p:spTree>
    <p:extLst>
      <p:ext uri="{BB962C8B-B14F-4D97-AF65-F5344CB8AC3E}">
        <p14:creationId xmlns:p14="http://schemas.microsoft.com/office/powerpoint/2010/main" val="846474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4" name="Tijdelijke aanduiding voor dianummer 3">
            <a:extLst>
              <a:ext uri="{FF2B5EF4-FFF2-40B4-BE49-F238E27FC236}">
                <a16:creationId xmlns:a16="http://schemas.microsoft.com/office/drawing/2014/main" id="{5467426C-A02B-2DDE-0E20-FB51A181657C}"/>
              </a:ext>
            </a:extLst>
          </p:cNvPr>
          <p:cNvSpPr>
            <a:spLocks noGrp="1"/>
          </p:cNvSpPr>
          <p:nvPr>
            <p:ph type="sldNum" sz="quarter" idx="12"/>
          </p:nvPr>
        </p:nvSpPr>
        <p:spPr/>
        <p:txBody>
          <a:bodyPr/>
          <a:lstStyle/>
          <a:p>
            <a:fld id="{329EED06-3116-475B-ADDE-59B3EA996D70}" type="slidenum">
              <a:rPr lang="nl-BE" smtClean="0"/>
              <a:t>57</a:t>
            </a:fld>
            <a:endParaRPr lang="nl-BE"/>
          </a:p>
        </p:txBody>
      </p:sp>
      <p:sp>
        <p:nvSpPr>
          <p:cNvPr id="9" name="Tijdelijke aanduiding voor tekst 8">
            <a:extLst>
              <a:ext uri="{FF2B5EF4-FFF2-40B4-BE49-F238E27FC236}">
                <a16:creationId xmlns:a16="http://schemas.microsoft.com/office/drawing/2014/main" id="{3A02A8F1-B65A-C5AB-13F4-12EDCA8A2860}"/>
              </a:ext>
            </a:extLst>
          </p:cNvPr>
          <p:cNvSpPr>
            <a:spLocks noGrp="1"/>
          </p:cNvSpPr>
          <p:nvPr>
            <p:ph type="body" idx="1"/>
          </p:nvPr>
        </p:nvSpPr>
        <p:spPr/>
        <p:txBody>
          <a:bodyPr/>
          <a:lstStyle/>
          <a:p>
            <a:endParaRPr lang="nl-BE"/>
          </a:p>
        </p:txBody>
      </p:sp>
      <p:pic>
        <p:nvPicPr>
          <p:cNvPr id="2" name="Afbeelding 1" descr="Afbeelding met buitenshuis, boom, avontuur, Buitenrecreatie&#10;&#10;Automatisch gegenereerde beschrijving">
            <a:extLst>
              <a:ext uri="{FF2B5EF4-FFF2-40B4-BE49-F238E27FC236}">
                <a16:creationId xmlns:a16="http://schemas.microsoft.com/office/drawing/2014/main" id="{A174C105-19C8-9E75-6D9D-3E45187934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 y="-1"/>
            <a:ext cx="12192000" cy="6858001"/>
          </a:xfrm>
          <a:prstGeom prst="rect">
            <a:avLst/>
          </a:prstGeom>
          <a:noFill/>
          <a:ln>
            <a:noFill/>
          </a:ln>
        </p:spPr>
      </p:pic>
      <p:pic>
        <p:nvPicPr>
          <p:cNvPr id="4098" name="Picture 2" descr="Julia Hill quote: The question is not 'Can you make a difference?' You...">
            <a:extLst>
              <a:ext uri="{FF2B5EF4-FFF2-40B4-BE49-F238E27FC236}">
                <a16:creationId xmlns:a16="http://schemas.microsoft.com/office/drawing/2014/main" id="{F78FF382-FE34-8B01-DC0D-6299F8CE4B0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9074" y="3428999"/>
            <a:ext cx="4761571" cy="261569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AEE58EE-7F5C-6A6D-852F-20B8AEC356B8}"/>
              </a:ext>
            </a:extLst>
          </p:cNvPr>
          <p:cNvSpPr txBox="1"/>
          <p:nvPr/>
        </p:nvSpPr>
        <p:spPr>
          <a:xfrm>
            <a:off x="669073" y="6151871"/>
            <a:ext cx="4761571" cy="276999"/>
          </a:xfrm>
          <a:prstGeom prst="rect">
            <a:avLst/>
          </a:prstGeom>
          <a:solidFill>
            <a:schemeClr val="tx1"/>
          </a:solidFill>
        </p:spPr>
        <p:txBody>
          <a:bodyPr wrap="square" rtlCol="0">
            <a:spAutoFit/>
          </a:bodyPr>
          <a:lstStyle/>
          <a:p>
            <a:pPr algn="ctr"/>
            <a:r>
              <a:rPr lang="nl-NL" sz="1200" dirty="0">
                <a:solidFill>
                  <a:schemeClr val="bg1"/>
                </a:solidFill>
              </a:rPr>
              <a:t>Afbeelding: Facebook – </a:t>
            </a:r>
            <a:r>
              <a:rPr lang="nl-NL" sz="1200" dirty="0" err="1">
                <a:solidFill>
                  <a:schemeClr val="bg1"/>
                </a:solidFill>
              </a:rPr>
              <a:t>History</a:t>
            </a:r>
            <a:r>
              <a:rPr lang="nl-NL" sz="1200" dirty="0">
                <a:solidFill>
                  <a:schemeClr val="bg1"/>
                </a:solidFill>
              </a:rPr>
              <a:t>, </a:t>
            </a:r>
            <a:r>
              <a:rPr lang="nl-NL" sz="1200" dirty="0" err="1">
                <a:solidFill>
                  <a:schemeClr val="bg1"/>
                </a:solidFill>
              </a:rPr>
              <a:t>Archeology</a:t>
            </a:r>
            <a:r>
              <a:rPr lang="nl-NL" sz="1200" dirty="0">
                <a:solidFill>
                  <a:schemeClr val="bg1"/>
                </a:solidFill>
              </a:rPr>
              <a:t> &amp; Art 2020_10_26</a:t>
            </a:r>
          </a:p>
        </p:txBody>
      </p:sp>
    </p:spTree>
    <p:extLst>
      <p:ext uri="{BB962C8B-B14F-4D97-AF65-F5344CB8AC3E}">
        <p14:creationId xmlns:p14="http://schemas.microsoft.com/office/powerpoint/2010/main" val="389719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A696729E-AFA8-F3D9-DC16-E8389A0A1737}"/>
              </a:ext>
            </a:extLst>
          </p:cNvPr>
          <p:cNvGrpSpPr/>
          <p:nvPr/>
        </p:nvGrpSpPr>
        <p:grpSpPr>
          <a:xfrm>
            <a:off x="-6350" y="4948"/>
            <a:ext cx="12192000" cy="6853052"/>
            <a:chOff x="0" y="4948"/>
            <a:chExt cx="12192000" cy="6853052"/>
          </a:xfrm>
        </p:grpSpPr>
        <p:pic>
          <p:nvPicPr>
            <p:cNvPr id="9" name="Afbeelding 8" descr="Afbeelding met buitenshuis, gras, plant, boom&#10;&#10;Automatisch gegenereerde beschrijving">
              <a:extLst>
                <a:ext uri="{FF2B5EF4-FFF2-40B4-BE49-F238E27FC236}">
                  <a16:creationId xmlns:a16="http://schemas.microsoft.com/office/drawing/2014/main" id="{B15A696F-27EC-F64F-919F-8B5C80394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48"/>
              <a:ext cx="5832000" cy="6853052"/>
            </a:xfrm>
            <a:prstGeom prst="rect">
              <a:avLst/>
            </a:prstGeom>
          </p:spPr>
        </p:pic>
        <p:pic>
          <p:nvPicPr>
            <p:cNvPr id="13" name="Afbeelding 12" descr="Afbeelding met buitenshuis, gras, plant, landschap&#10;&#10;Automatisch gegenereerde beschrijving">
              <a:extLst>
                <a:ext uri="{FF2B5EF4-FFF2-40B4-BE49-F238E27FC236}">
                  <a16:creationId xmlns:a16="http://schemas.microsoft.com/office/drawing/2014/main" id="{0423AB35-E556-35B7-9BD5-CFEE0F66E2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49"/>
            <a:stretch/>
          </p:blipFill>
          <p:spPr>
            <a:xfrm>
              <a:off x="5796000" y="4948"/>
              <a:ext cx="6396000" cy="6853052"/>
            </a:xfrm>
            <a:prstGeom prst="rect">
              <a:avLst/>
            </a:prstGeom>
          </p:spPr>
        </p:pic>
      </p:grpSp>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dirty="0">
                <a:latin typeface="Calibri"/>
                <a:cs typeface="Calibri"/>
              </a:rPr>
              <a:t>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6350" y="1115056"/>
            <a:ext cx="12179300" cy="1483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l-NL" dirty="0">
                <a:solidFill>
                  <a:schemeClr val="bg1"/>
                </a:solidFill>
                <a:latin typeface="Calibri" panose="020F0502020204030204" pitchFamily="34" charset="0"/>
                <a:cs typeface="Calibri" panose="020F0502020204030204" pitchFamily="34" charset="0"/>
              </a:rPr>
            </a:br>
            <a:r>
              <a:rPr lang="nl-NL" sz="9600" dirty="0">
                <a:solidFill>
                  <a:schemeClr val="bg1"/>
                </a:solidFill>
                <a:latin typeface="Calibri" panose="020F0502020204030204" pitchFamily="34" charset="0"/>
                <a:cs typeface="Calibri" panose="020F0502020204030204" pitchFamily="34" charset="0"/>
              </a:rPr>
              <a:t>Bedankt! </a:t>
            </a:r>
          </a:p>
          <a:p>
            <a:pPr algn="r"/>
            <a:endParaRPr lang="nl-BE" sz="3900" dirty="0">
              <a:solidFill>
                <a:schemeClr val="bg1"/>
              </a:solidFill>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58</a:t>
            </a:fld>
            <a:endParaRPr lang="nl-BE"/>
          </a:p>
        </p:txBody>
      </p:sp>
    </p:spTree>
    <p:extLst>
      <p:ext uri="{BB962C8B-B14F-4D97-AF65-F5344CB8AC3E}">
        <p14:creationId xmlns:p14="http://schemas.microsoft.com/office/powerpoint/2010/main" val="1228931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4" name="Tijdelijke aanduiding voor dianummer 3">
            <a:extLst>
              <a:ext uri="{FF2B5EF4-FFF2-40B4-BE49-F238E27FC236}">
                <a16:creationId xmlns:a16="http://schemas.microsoft.com/office/drawing/2014/main" id="{5467426C-A02B-2DDE-0E20-FB51A181657C}"/>
              </a:ext>
            </a:extLst>
          </p:cNvPr>
          <p:cNvSpPr>
            <a:spLocks noGrp="1"/>
          </p:cNvSpPr>
          <p:nvPr>
            <p:ph type="sldNum" sz="quarter" idx="12"/>
          </p:nvPr>
        </p:nvSpPr>
        <p:spPr/>
        <p:txBody>
          <a:bodyPr/>
          <a:lstStyle/>
          <a:p>
            <a:fld id="{329EED06-3116-475B-ADDE-59B3EA996D70}" type="slidenum">
              <a:rPr lang="nl-BE" smtClean="0"/>
              <a:t>59</a:t>
            </a:fld>
            <a:endParaRPr lang="nl-BE"/>
          </a:p>
        </p:txBody>
      </p:sp>
      <p:sp>
        <p:nvSpPr>
          <p:cNvPr id="9" name="Tijdelijke aanduiding voor tekst 8">
            <a:extLst>
              <a:ext uri="{FF2B5EF4-FFF2-40B4-BE49-F238E27FC236}">
                <a16:creationId xmlns:a16="http://schemas.microsoft.com/office/drawing/2014/main" id="{3A02A8F1-B65A-C5AB-13F4-12EDCA8A2860}"/>
              </a:ext>
            </a:extLst>
          </p:cNvPr>
          <p:cNvSpPr>
            <a:spLocks noGrp="1"/>
          </p:cNvSpPr>
          <p:nvPr>
            <p:ph type="body" idx="1"/>
          </p:nvPr>
        </p:nvSpPr>
        <p:spPr>
          <a:xfrm>
            <a:off x="831850" y="1709739"/>
            <a:ext cx="10515600" cy="4379912"/>
          </a:xfrm>
        </p:spPr>
        <p:txBody>
          <a:bodyPr/>
          <a:lstStyle/>
          <a:p>
            <a:endParaRPr lang="nl-BE" b="1" dirty="0">
              <a:solidFill>
                <a:schemeClr val="tx1"/>
              </a:solidFill>
            </a:endParaRPr>
          </a:p>
          <a:p>
            <a:r>
              <a:rPr lang="nl-BE" sz="6600" b="1" dirty="0">
                <a:solidFill>
                  <a:schemeClr val="tx1"/>
                </a:solidFill>
              </a:rPr>
              <a:t>Vragen, opmerkingen? </a:t>
            </a:r>
          </a:p>
          <a:p>
            <a:r>
              <a:rPr lang="nl-BE" b="1" dirty="0">
                <a:solidFill>
                  <a:schemeClr val="tx1"/>
                </a:solidFill>
              </a:rPr>
              <a:t> </a:t>
            </a:r>
          </a:p>
          <a:p>
            <a:r>
              <a:rPr lang="nl-BE" b="1" dirty="0">
                <a:solidFill>
                  <a:schemeClr val="tx1"/>
                </a:solidFill>
              </a:rPr>
              <a:t>	</a:t>
            </a:r>
            <a:r>
              <a:rPr lang="nl-BE" sz="4400" b="1" dirty="0">
                <a:solidFill>
                  <a:srgbClr val="0070C0"/>
                </a:solidFill>
                <a:hlinkClick r:id="rId3"/>
              </a:rPr>
              <a:t>info@vvog.info</a:t>
            </a:r>
            <a:endParaRPr lang="nl-BE" sz="4400" b="1" dirty="0">
              <a:solidFill>
                <a:srgbClr val="0070C0"/>
              </a:solidFill>
            </a:endParaRPr>
          </a:p>
          <a:p>
            <a:r>
              <a:rPr lang="nl-BE" sz="4400" b="1" dirty="0">
                <a:solidFill>
                  <a:srgbClr val="0070C0"/>
                </a:solidFill>
              </a:rPr>
              <a:t>	</a:t>
            </a:r>
            <a:r>
              <a:rPr lang="nl-BE" sz="4400" b="1" dirty="0">
                <a:solidFill>
                  <a:srgbClr val="0070C0"/>
                </a:solidFill>
                <a:hlinkClick r:id="rId4"/>
              </a:rPr>
              <a:t>kathleen.declercq@pxl.be</a:t>
            </a:r>
            <a:endParaRPr lang="nl-BE" sz="4400" b="1" dirty="0">
              <a:solidFill>
                <a:srgbClr val="0070C0"/>
              </a:solidFill>
            </a:endParaRPr>
          </a:p>
          <a:p>
            <a:endParaRPr lang="nl-BE" sz="4400" b="1" dirty="0">
              <a:solidFill>
                <a:srgbClr val="0070C0"/>
              </a:solidFill>
            </a:endParaRPr>
          </a:p>
          <a:p>
            <a:endParaRPr lang="nl-BE" b="1" dirty="0">
              <a:solidFill>
                <a:schemeClr val="tx1"/>
              </a:solidFill>
            </a:endParaRPr>
          </a:p>
        </p:txBody>
      </p:sp>
    </p:spTree>
    <p:extLst>
      <p:ext uri="{BB962C8B-B14F-4D97-AF65-F5344CB8AC3E}">
        <p14:creationId xmlns:p14="http://schemas.microsoft.com/office/powerpoint/2010/main" val="267473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6</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dirty="0"/>
              <a:t>HERKENNING – ERKENNING-WAARDERING – BESCHERMING – BEHEER VANDAAG</a:t>
            </a:r>
          </a:p>
        </p:txBody>
      </p:sp>
      <p:sp>
        <p:nvSpPr>
          <p:cNvPr id="7" name="Tekstvak 6">
            <a:extLst>
              <a:ext uri="{FF2B5EF4-FFF2-40B4-BE49-F238E27FC236}">
                <a16:creationId xmlns:a16="http://schemas.microsoft.com/office/drawing/2014/main" id="{CD2AF87A-3FF2-F67C-AEEF-68974AE571AA}"/>
              </a:ext>
            </a:extLst>
          </p:cNvPr>
          <p:cNvSpPr txBox="1"/>
          <p:nvPr/>
        </p:nvSpPr>
        <p:spPr>
          <a:xfrm>
            <a:off x="0" y="2634127"/>
            <a:ext cx="12191999" cy="2616101"/>
          </a:xfrm>
          <a:prstGeom prst="rect">
            <a:avLst/>
          </a:prstGeom>
          <a:noFill/>
        </p:spPr>
        <p:txBody>
          <a:bodyPr wrap="square" rtlCol="0">
            <a:spAutoFit/>
          </a:bodyPr>
          <a:lstStyle/>
          <a:p>
            <a:pPr algn="ctr"/>
            <a:r>
              <a:rPr lang="nl-BE" sz="3600" dirty="0">
                <a:solidFill>
                  <a:srgbClr val="00B050"/>
                </a:solidFill>
                <a:latin typeface="Amasis MT Pro Black" panose="02040A04050005020304" pitchFamily="18" charset="0"/>
              </a:rPr>
              <a:t>Erfgoedzorg = borgen </a:t>
            </a:r>
          </a:p>
          <a:p>
            <a:pPr algn="ctr"/>
            <a:r>
              <a:rPr lang="nl-BE" sz="3200" dirty="0">
                <a:solidFill>
                  <a:srgbClr val="00B050"/>
                </a:solidFill>
                <a:latin typeface="Amasis MT Pro Black" panose="02040A04050005020304" pitchFamily="18" charset="0"/>
              </a:rPr>
              <a:t>= actie ondernemen om een gebruik levend te houden </a:t>
            </a:r>
          </a:p>
          <a:p>
            <a:pPr algn="ctr"/>
            <a:r>
              <a:rPr lang="nl-BE" sz="3200" dirty="0">
                <a:solidFill>
                  <a:srgbClr val="00B050"/>
                </a:solidFill>
                <a:latin typeface="Amasis MT Pro Black" panose="02040A04050005020304" pitchFamily="18" charset="0"/>
              </a:rPr>
              <a:t>= kennis doorgeven </a:t>
            </a:r>
          </a:p>
          <a:p>
            <a:pPr algn="ctr"/>
            <a:r>
              <a:rPr lang="nl-BE" sz="3200" dirty="0">
                <a:solidFill>
                  <a:srgbClr val="00B050"/>
                </a:solidFill>
                <a:latin typeface="Amasis MT Pro Black" panose="02040A04050005020304" pitchFamily="18" charset="0"/>
              </a:rPr>
              <a:t>= toekomst geven </a:t>
            </a:r>
          </a:p>
          <a:p>
            <a:pPr algn="ctr"/>
            <a:r>
              <a:rPr lang="nl-BE" sz="3200" dirty="0">
                <a:solidFill>
                  <a:srgbClr val="00B050"/>
                </a:solidFill>
                <a:latin typeface="Amasis MT Pro Black" panose="02040A04050005020304" pitchFamily="18" charset="0"/>
              </a:rPr>
              <a:t>= openstaan voor vernieuwing</a:t>
            </a:r>
          </a:p>
        </p:txBody>
      </p:sp>
    </p:spTree>
    <p:extLst>
      <p:ext uri="{BB962C8B-B14F-4D97-AF65-F5344CB8AC3E}">
        <p14:creationId xmlns:p14="http://schemas.microsoft.com/office/powerpoint/2010/main" val="1508031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r>
              <a:rPr lang="nl-NL" sz="3200" dirty="0">
                <a:solidFill>
                  <a:schemeClr val="tx1"/>
                </a:solidFill>
                <a:latin typeface="Calibri"/>
                <a:cs typeface="Calibri"/>
              </a:rPr>
              <a:t>Thesaurus</a:t>
            </a:r>
            <a:r>
              <a:rPr lang="nl-NL" dirty="0">
                <a:latin typeface="Calibri"/>
                <a:cs typeface="Calibri"/>
              </a:rPr>
              <a:t> </a:t>
            </a: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7</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7" name="Afbeelding 6">
            <a:extLst>
              <a:ext uri="{FF2B5EF4-FFF2-40B4-BE49-F238E27FC236}">
                <a16:creationId xmlns:a16="http://schemas.microsoft.com/office/drawing/2014/main" id="{1A4F0251-9DBB-9855-A4B7-02A31F3A45D0}"/>
              </a:ext>
            </a:extLst>
          </p:cNvPr>
          <p:cNvPicPr>
            <a:picLocks noChangeAspect="1"/>
          </p:cNvPicPr>
          <p:nvPr/>
        </p:nvPicPr>
        <p:blipFill>
          <a:blip r:embed="rId3"/>
          <a:stretch>
            <a:fillRect/>
          </a:stretch>
        </p:blipFill>
        <p:spPr>
          <a:xfrm>
            <a:off x="0" y="2447226"/>
            <a:ext cx="12218731" cy="3909124"/>
          </a:xfrm>
          <a:prstGeom prst="rect">
            <a:avLst/>
          </a:prstGeom>
        </p:spPr>
      </p:pic>
      <p:pic>
        <p:nvPicPr>
          <p:cNvPr id="1026" name="Picture 2" descr="Erfgoedpremie via oproep | VAi">
            <a:extLst>
              <a:ext uri="{FF2B5EF4-FFF2-40B4-BE49-F238E27FC236}">
                <a16:creationId xmlns:a16="http://schemas.microsoft.com/office/drawing/2014/main" id="{2E0A1AF1-762D-9456-5EFC-0255A84C53C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86336" y="-143672"/>
            <a:ext cx="2219074" cy="1166804"/>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Lettertype, tekst, Graphics, wit&#10;&#10;Automatisch gegenereerde beschrijving">
            <a:extLst>
              <a:ext uri="{FF2B5EF4-FFF2-40B4-BE49-F238E27FC236}">
                <a16:creationId xmlns:a16="http://schemas.microsoft.com/office/drawing/2014/main" id="{594ACF57-E048-D689-E24B-1F4D70C363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1850" y="1649950"/>
            <a:ext cx="4452419" cy="684000"/>
          </a:xfrm>
          <a:prstGeom prst="rect">
            <a:avLst/>
          </a:prstGeom>
        </p:spPr>
      </p:pic>
      <p:sp>
        <p:nvSpPr>
          <p:cNvPr id="11" name="Tekstvak 10">
            <a:extLst>
              <a:ext uri="{FF2B5EF4-FFF2-40B4-BE49-F238E27FC236}">
                <a16:creationId xmlns:a16="http://schemas.microsoft.com/office/drawing/2014/main" id="{F5CFB901-DE95-9EB6-6FC2-3C5AD3E5D0E3}"/>
              </a:ext>
            </a:extLst>
          </p:cNvPr>
          <p:cNvSpPr txBox="1"/>
          <p:nvPr/>
        </p:nvSpPr>
        <p:spPr>
          <a:xfrm>
            <a:off x="9886337" y="856108"/>
            <a:ext cx="2332394" cy="338554"/>
          </a:xfrm>
          <a:prstGeom prst="rect">
            <a:avLst/>
          </a:prstGeom>
          <a:noFill/>
        </p:spPr>
        <p:txBody>
          <a:bodyPr wrap="square" rtlCol="0">
            <a:spAutoFit/>
          </a:bodyPr>
          <a:lstStyle/>
          <a:p>
            <a:r>
              <a:rPr lang="nl-NL" sz="800" dirty="0"/>
              <a:t>Bron afbeelding: Thesaurus 2023_10_10</a:t>
            </a:r>
          </a:p>
          <a:p>
            <a:r>
              <a:rPr lang="nl-NL" sz="800" dirty="0">
                <a:hlinkClick r:id="rId6"/>
              </a:rPr>
              <a:t>https://thesaurus.onroerenderfgoed.be/</a:t>
            </a:r>
            <a:endParaRPr lang="nl-NL" sz="800" dirty="0"/>
          </a:p>
        </p:txBody>
      </p:sp>
    </p:spTree>
    <p:extLst>
      <p:ext uri="{BB962C8B-B14F-4D97-AF65-F5344CB8AC3E}">
        <p14:creationId xmlns:p14="http://schemas.microsoft.com/office/powerpoint/2010/main" val="24045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8</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10" name="Afbeelding 9">
            <a:extLst>
              <a:ext uri="{FF2B5EF4-FFF2-40B4-BE49-F238E27FC236}">
                <a16:creationId xmlns:a16="http://schemas.microsoft.com/office/drawing/2014/main" id="{5C30B9DC-D47A-C840-3261-FB64CD532FC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952241" y="1331900"/>
            <a:ext cx="6339840" cy="4844336"/>
          </a:xfrm>
          <a:prstGeom prst="rect">
            <a:avLst/>
          </a:prstGeom>
        </p:spPr>
      </p:pic>
      <p:sp>
        <p:nvSpPr>
          <p:cNvPr id="7" name="Tekstvak 6">
            <a:extLst>
              <a:ext uri="{FF2B5EF4-FFF2-40B4-BE49-F238E27FC236}">
                <a16:creationId xmlns:a16="http://schemas.microsoft.com/office/drawing/2014/main" id="{65E65762-35FA-F8E6-A04A-B584A325B608}"/>
              </a:ext>
            </a:extLst>
          </p:cNvPr>
          <p:cNvSpPr txBox="1"/>
          <p:nvPr/>
        </p:nvSpPr>
        <p:spPr>
          <a:xfrm>
            <a:off x="8127316" y="5889363"/>
            <a:ext cx="2164765" cy="276999"/>
          </a:xfrm>
          <a:prstGeom prst="rect">
            <a:avLst/>
          </a:prstGeom>
          <a:solidFill>
            <a:schemeClr val="tx1"/>
          </a:solidFill>
        </p:spPr>
        <p:txBody>
          <a:bodyPr wrap="square" rtlCol="0">
            <a:spAutoFit/>
          </a:bodyPr>
          <a:lstStyle/>
          <a:p>
            <a:pPr algn="ctr"/>
            <a:r>
              <a:rPr lang="nl-NL" sz="1200" dirty="0">
                <a:solidFill>
                  <a:schemeClr val="bg1"/>
                </a:solidFill>
              </a:rPr>
              <a:t>Afbeelding: Google </a:t>
            </a:r>
            <a:r>
              <a:rPr lang="nl-NL" sz="1200" dirty="0" err="1">
                <a:solidFill>
                  <a:schemeClr val="bg1"/>
                </a:solidFill>
              </a:rPr>
              <a:t>maps</a:t>
            </a:r>
            <a:endParaRPr lang="nl-NL" sz="1200" dirty="0">
              <a:solidFill>
                <a:schemeClr val="bg1"/>
              </a:solidFill>
            </a:endParaRPr>
          </a:p>
        </p:txBody>
      </p:sp>
      <p:sp>
        <p:nvSpPr>
          <p:cNvPr id="9" name="Tekstvak 8">
            <a:extLst>
              <a:ext uri="{FF2B5EF4-FFF2-40B4-BE49-F238E27FC236}">
                <a16:creationId xmlns:a16="http://schemas.microsoft.com/office/drawing/2014/main" id="{E876F7AE-5BDA-3CAA-1B91-46D918B558E3}"/>
              </a:ext>
            </a:extLst>
          </p:cNvPr>
          <p:cNvSpPr txBox="1"/>
          <p:nvPr/>
        </p:nvSpPr>
        <p:spPr>
          <a:xfrm>
            <a:off x="4067739" y="5617991"/>
            <a:ext cx="6224342" cy="307777"/>
          </a:xfrm>
          <a:prstGeom prst="rect">
            <a:avLst/>
          </a:prstGeom>
          <a:noFill/>
        </p:spPr>
        <p:txBody>
          <a:bodyPr wrap="square" rtlCol="0">
            <a:spAutoFit/>
          </a:bodyPr>
          <a:lstStyle/>
          <a:p>
            <a:pPr algn="r"/>
            <a:r>
              <a:rPr lang="nl-NL" sz="1400" dirty="0">
                <a:solidFill>
                  <a:schemeClr val="bg1"/>
                </a:solidFill>
                <a:latin typeface="Arial Narrow" panose="020B0604020202020204" pitchFamily="34" charset="0"/>
                <a:cs typeface="Arial Narrow" panose="020B0604020202020204" pitchFamily="34" charset="0"/>
              </a:rPr>
              <a:t>Vroeger: Casino van Hasselt met achtertuin voor zomerfeesten, Hasselt</a:t>
            </a:r>
          </a:p>
        </p:txBody>
      </p:sp>
    </p:spTree>
    <p:extLst>
      <p:ext uri="{BB962C8B-B14F-4D97-AF65-F5344CB8AC3E}">
        <p14:creationId xmlns:p14="http://schemas.microsoft.com/office/powerpoint/2010/main" val="102009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E4524F9-7C0B-4722-BE1D-AB154E919C31}"/>
              </a:ext>
            </a:extLst>
          </p:cNvPr>
          <p:cNvSpPr>
            <a:spLocks noGrp="1"/>
          </p:cNvSpPr>
          <p:nvPr>
            <p:ph type="title"/>
          </p:nvPr>
        </p:nvSpPr>
        <p:spPr/>
        <p:txBody>
          <a:bodyPr/>
          <a:lstStyle/>
          <a:p>
            <a:br>
              <a:rPr lang="nl-NL"/>
            </a:br>
            <a:endParaRPr lang="nl-BE"/>
          </a:p>
        </p:txBody>
      </p:sp>
      <p:sp>
        <p:nvSpPr>
          <p:cNvPr id="6" name="Tijdelijke aanduiding voor tekst 5">
            <a:extLst>
              <a:ext uri="{FF2B5EF4-FFF2-40B4-BE49-F238E27FC236}">
                <a16:creationId xmlns:a16="http://schemas.microsoft.com/office/drawing/2014/main" id="{54B6C697-D156-4CCE-9EF9-A3B234F0DDE0}"/>
              </a:ext>
            </a:extLst>
          </p:cNvPr>
          <p:cNvSpPr>
            <a:spLocks noGrp="1"/>
          </p:cNvSpPr>
          <p:nvPr>
            <p:ph type="body" idx="1"/>
          </p:nvPr>
        </p:nvSpPr>
        <p:spPr>
          <a:xfrm>
            <a:off x="831850" y="1663172"/>
            <a:ext cx="10515600" cy="4426478"/>
          </a:xfrm>
        </p:spPr>
        <p:txBody>
          <a:bodyPr vert="horz" lIns="91440" tIns="45720" rIns="91440" bIns="45720" rtlCol="0" anchor="t">
            <a:normAutofit/>
          </a:bodyPr>
          <a:lstStyle/>
          <a:p>
            <a:endParaRPr lang="nl-NL" dirty="0">
              <a:latin typeface="Calibri"/>
              <a:cs typeface="Calibri"/>
            </a:endParaRPr>
          </a:p>
        </p:txBody>
      </p:sp>
      <p:sp>
        <p:nvSpPr>
          <p:cNvPr id="3" name="Titel 1">
            <a:extLst>
              <a:ext uri="{FF2B5EF4-FFF2-40B4-BE49-F238E27FC236}">
                <a16:creationId xmlns:a16="http://schemas.microsoft.com/office/drawing/2014/main" id="{DB7073CA-E561-A36E-B786-EE00DF64C50F}"/>
              </a:ext>
            </a:extLst>
          </p:cNvPr>
          <p:cNvSpPr txBox="1">
            <a:spLocks/>
          </p:cNvSpPr>
          <p:nvPr/>
        </p:nvSpPr>
        <p:spPr>
          <a:xfrm>
            <a:off x="2751795" y="280458"/>
            <a:ext cx="8451722" cy="659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nl-NL" sz="3900" dirty="0">
              <a:latin typeface="Calibri"/>
              <a:cs typeface="Calibri"/>
            </a:endParaRPr>
          </a:p>
        </p:txBody>
      </p:sp>
      <p:sp>
        <p:nvSpPr>
          <p:cNvPr id="2" name="Titel 1">
            <a:extLst>
              <a:ext uri="{FF2B5EF4-FFF2-40B4-BE49-F238E27FC236}">
                <a16:creationId xmlns:a16="http://schemas.microsoft.com/office/drawing/2014/main" id="{EFB0F844-B7CB-9385-B3E8-816DC9F83D89}"/>
              </a:ext>
            </a:extLst>
          </p:cNvPr>
          <p:cNvSpPr txBox="1">
            <a:spLocks/>
          </p:cNvSpPr>
          <p:nvPr/>
        </p:nvSpPr>
        <p:spPr>
          <a:xfrm>
            <a:off x="2305664" y="26670"/>
            <a:ext cx="6065521" cy="148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Erfgoedbomen</a:t>
            </a:r>
            <a:endParaRPr lang="nl-NL" sz="3900" dirty="0">
              <a:latin typeface="Calibri" panose="020F0502020204030204" pitchFamily="34" charset="0"/>
              <a:cs typeface="Calibri" panose="020F0502020204030204" pitchFamily="34" charset="0"/>
            </a:endParaRPr>
          </a:p>
          <a:p>
            <a:pPr algn="r"/>
            <a:endParaRPr lang="nl-BE" sz="3900" dirty="0">
              <a:latin typeface="Calibri" panose="020F0502020204030204" pitchFamily="34" charset="0"/>
              <a:cs typeface="Calibri" panose="020F0502020204030204" pitchFamily="34" charset="0"/>
            </a:endParaRPr>
          </a:p>
        </p:txBody>
      </p:sp>
      <p:sp>
        <p:nvSpPr>
          <p:cNvPr id="8" name="Tijdelijke aanduiding voor dianummer 7">
            <a:extLst>
              <a:ext uri="{FF2B5EF4-FFF2-40B4-BE49-F238E27FC236}">
                <a16:creationId xmlns:a16="http://schemas.microsoft.com/office/drawing/2014/main" id="{2D2DB266-45A9-93BE-FA5A-82FA0F36B8BF}"/>
              </a:ext>
            </a:extLst>
          </p:cNvPr>
          <p:cNvSpPr>
            <a:spLocks noGrp="1"/>
          </p:cNvSpPr>
          <p:nvPr>
            <p:ph type="sldNum" sz="quarter" idx="12"/>
          </p:nvPr>
        </p:nvSpPr>
        <p:spPr/>
        <p:txBody>
          <a:bodyPr/>
          <a:lstStyle/>
          <a:p>
            <a:fld id="{329EED06-3116-475B-ADDE-59B3EA996D70}" type="slidenum">
              <a:rPr lang="nl-BE" smtClean="0"/>
              <a:t>9</a:t>
            </a:fld>
            <a:endParaRPr lang="nl-BE"/>
          </a:p>
        </p:txBody>
      </p:sp>
      <p:sp>
        <p:nvSpPr>
          <p:cNvPr id="4" name="Tekstvak 3">
            <a:extLst>
              <a:ext uri="{FF2B5EF4-FFF2-40B4-BE49-F238E27FC236}">
                <a16:creationId xmlns:a16="http://schemas.microsoft.com/office/drawing/2014/main" id="{39A60516-D40A-A677-787C-AD5C015F6FA0}"/>
              </a:ext>
            </a:extLst>
          </p:cNvPr>
          <p:cNvSpPr txBox="1"/>
          <p:nvPr/>
        </p:nvSpPr>
        <p:spPr>
          <a:xfrm>
            <a:off x="167148" y="6469626"/>
            <a:ext cx="10884310" cy="369332"/>
          </a:xfrm>
          <a:prstGeom prst="rect">
            <a:avLst/>
          </a:prstGeom>
          <a:noFill/>
        </p:spPr>
        <p:txBody>
          <a:bodyPr wrap="square" rtlCol="0">
            <a:spAutoFit/>
          </a:bodyPr>
          <a:lstStyle/>
          <a:p>
            <a:pPr algn="ctr"/>
            <a:r>
              <a:rPr lang="nl-BE" b="1" dirty="0">
                <a:solidFill>
                  <a:schemeClr val="bg2">
                    <a:lumMod val="25000"/>
                  </a:schemeClr>
                </a:solidFill>
              </a:rPr>
              <a:t>HERKENNING</a:t>
            </a:r>
            <a:r>
              <a:rPr lang="nl-BE" dirty="0">
                <a:solidFill>
                  <a:schemeClr val="bg2">
                    <a:lumMod val="25000"/>
                  </a:schemeClr>
                </a:solidFill>
              </a:rPr>
              <a:t> </a:t>
            </a:r>
            <a:r>
              <a:rPr lang="nl-BE" dirty="0">
                <a:solidFill>
                  <a:schemeClr val="bg2">
                    <a:lumMod val="75000"/>
                  </a:schemeClr>
                </a:solidFill>
              </a:rPr>
              <a:t>– ERKENNING-WAARDERING – BESCHERMING – BEHEER VANDAAG</a:t>
            </a:r>
          </a:p>
        </p:txBody>
      </p:sp>
      <p:pic>
        <p:nvPicPr>
          <p:cNvPr id="9" name="Afbeelding 8">
            <a:extLst>
              <a:ext uri="{FF2B5EF4-FFF2-40B4-BE49-F238E27FC236}">
                <a16:creationId xmlns:a16="http://schemas.microsoft.com/office/drawing/2014/main" id="{14666496-5606-CE75-3B63-0DB9043C51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2258" y="1283196"/>
            <a:ext cx="8079822" cy="4893040"/>
          </a:xfrm>
          <a:prstGeom prst="rect">
            <a:avLst/>
          </a:prstGeom>
        </p:spPr>
      </p:pic>
      <p:pic>
        <p:nvPicPr>
          <p:cNvPr id="7" name="Picture 2" descr="Erfgoedpremie via oproep | VAi">
            <a:extLst>
              <a:ext uri="{FF2B5EF4-FFF2-40B4-BE49-F238E27FC236}">
                <a16:creationId xmlns:a16="http://schemas.microsoft.com/office/drawing/2014/main" id="{B4C294BC-F80E-B561-2B2C-93C95F6B77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86336" y="-143672"/>
            <a:ext cx="2219074" cy="116680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4C97E95D-F315-0043-8288-EB3FDAE13ED8}"/>
              </a:ext>
            </a:extLst>
          </p:cNvPr>
          <p:cNvSpPr txBox="1"/>
          <p:nvPr/>
        </p:nvSpPr>
        <p:spPr>
          <a:xfrm>
            <a:off x="10220959" y="856108"/>
            <a:ext cx="1997771" cy="707886"/>
          </a:xfrm>
          <a:prstGeom prst="rect">
            <a:avLst/>
          </a:prstGeom>
          <a:noFill/>
        </p:spPr>
        <p:txBody>
          <a:bodyPr wrap="square" rtlCol="0">
            <a:spAutoFit/>
          </a:bodyPr>
          <a:lstStyle/>
          <a:p>
            <a:r>
              <a:rPr lang="nl-NL" sz="800" dirty="0"/>
              <a:t>Bron afbeelding: </a:t>
            </a:r>
            <a:r>
              <a:rPr lang="nl-NL" sz="800" dirty="0" err="1"/>
              <a:t>Geoportaal</a:t>
            </a:r>
            <a:r>
              <a:rPr lang="nl-NL" sz="800" dirty="0"/>
              <a:t> agentschap Onroerend erfgoed  2023_10_10</a:t>
            </a:r>
          </a:p>
          <a:p>
            <a:r>
              <a:rPr lang="nl-NL" sz="800" dirty="0">
                <a:hlinkClick r:id="rId4"/>
              </a:rPr>
              <a:t>Geoportaal / ONROEREND ERFGOED</a:t>
            </a:r>
            <a:endParaRPr lang="nl-NL" sz="800" dirty="0"/>
          </a:p>
          <a:p>
            <a:endParaRPr lang="nl-NL" sz="800" dirty="0"/>
          </a:p>
        </p:txBody>
      </p:sp>
      <p:sp>
        <p:nvSpPr>
          <p:cNvPr id="11" name="Tekstvak 10">
            <a:extLst>
              <a:ext uri="{FF2B5EF4-FFF2-40B4-BE49-F238E27FC236}">
                <a16:creationId xmlns:a16="http://schemas.microsoft.com/office/drawing/2014/main" id="{01BCA7D3-A135-2BD4-29A9-428C866CDF3E}"/>
              </a:ext>
            </a:extLst>
          </p:cNvPr>
          <p:cNvSpPr txBox="1"/>
          <p:nvPr/>
        </p:nvSpPr>
        <p:spPr>
          <a:xfrm>
            <a:off x="8127315" y="5902708"/>
            <a:ext cx="2164765" cy="276999"/>
          </a:xfrm>
          <a:prstGeom prst="rect">
            <a:avLst/>
          </a:prstGeom>
          <a:solidFill>
            <a:schemeClr val="tx1"/>
          </a:solidFill>
        </p:spPr>
        <p:txBody>
          <a:bodyPr wrap="square" rtlCol="0">
            <a:spAutoFit/>
          </a:bodyPr>
          <a:lstStyle/>
          <a:p>
            <a:pPr algn="ctr"/>
            <a:r>
              <a:rPr lang="nl-NL" sz="1200" dirty="0">
                <a:solidFill>
                  <a:schemeClr val="bg1"/>
                </a:solidFill>
              </a:rPr>
              <a:t>Afbeelding: </a:t>
            </a:r>
            <a:r>
              <a:rPr lang="nl-NL" sz="1200" dirty="0" err="1">
                <a:solidFill>
                  <a:schemeClr val="bg1"/>
                </a:solidFill>
              </a:rPr>
              <a:t>Geoportaal</a:t>
            </a:r>
            <a:r>
              <a:rPr lang="nl-NL" sz="1200" dirty="0">
                <a:solidFill>
                  <a:schemeClr val="bg1"/>
                </a:solidFill>
              </a:rPr>
              <a:t> </a:t>
            </a:r>
          </a:p>
        </p:txBody>
      </p:sp>
    </p:spTree>
    <p:extLst>
      <p:ext uri="{BB962C8B-B14F-4D97-AF65-F5344CB8AC3E}">
        <p14:creationId xmlns:p14="http://schemas.microsoft.com/office/powerpoint/2010/main" val="4079798125"/>
      </p:ext>
    </p:extLst>
  </p:cSld>
  <p:clrMapOvr>
    <a:masterClrMapping/>
  </p:clrMapOvr>
  <p:transition spd="slow">
    <p:wipe dir="r"/>
  </p:transition>
</p:sld>
</file>

<file path=ppt/theme/theme1.xml><?xml version="1.0" encoding="utf-8"?>
<a:theme xmlns:a="http://schemas.openxmlformats.org/drawingml/2006/main" name="Kantoorthema">
  <a:themeElements>
    <a:clrScheme name="PXL-NeXT">
      <a:dk1>
        <a:sysClr val="windowText" lastClr="000000"/>
      </a:dk1>
      <a:lt1>
        <a:sysClr val="window" lastClr="FFFFFF"/>
      </a:lt1>
      <a:dk2>
        <a:srgbClr val="383333"/>
      </a:dk2>
      <a:lt2>
        <a:srgbClr val="DFD7CD"/>
      </a:lt2>
      <a:accent1>
        <a:srgbClr val="496163"/>
      </a:accent1>
      <a:accent2>
        <a:srgbClr val="444655"/>
      </a:accent2>
      <a:accent3>
        <a:srgbClr val="A5A5A5"/>
      </a:accent3>
      <a:accent4>
        <a:srgbClr val="D6DCE4"/>
      </a:accent4>
      <a:accent5>
        <a:srgbClr val="EDEDED"/>
      </a:accent5>
      <a:accent6>
        <a:srgbClr val="FFF2CC"/>
      </a:accent6>
      <a:hlink>
        <a:srgbClr val="5B9BD5"/>
      </a:hlink>
      <a:folHlink>
        <a:srgbClr val="A8D08D"/>
      </a:folHlink>
    </a:clrScheme>
    <a:fontScheme name="Aangepast 1">
      <a:majorFont>
        <a:latin typeface="Spectral ExtraLight"/>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XL-NeXT Powerpoint Template.potx" id="{B58F3902-56E4-4BC8-B2C4-00B3BA699534}" vid="{83DD764C-5F2C-4591-98D9-EE1DE0E7876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594DE7988AE84F8669170C6DC58E45" ma:contentTypeVersion="22" ma:contentTypeDescription="Een nieuw document maken." ma:contentTypeScope="" ma:versionID="2069dd7fe11e7d77842da51c7030980c">
  <xsd:schema xmlns:xsd="http://www.w3.org/2001/XMLSchema" xmlns:xs="http://www.w3.org/2001/XMLSchema" xmlns:p="http://schemas.microsoft.com/office/2006/metadata/properties" xmlns:ns2="0a0870ed-99ca-4f16-9f44-f30c321321d6" xmlns:ns3="3d44ab61-9d05-489c-b44d-bf73f6a6918d" targetNamespace="http://schemas.microsoft.com/office/2006/metadata/properties" ma:root="true" ma:fieldsID="15a1e7a99da2f4cc64f9597040ef726b" ns2:_="" ns3:_="">
    <xsd:import namespace="0a0870ed-99ca-4f16-9f44-f30c321321d6"/>
    <xsd:import namespace="3d44ab61-9d05-489c-b44d-bf73f6a6918d"/>
    <xsd:element name="properties">
      <xsd:complexType>
        <xsd:sequence>
          <xsd:element name="documentManagement">
            <xsd:complexType>
              <xsd:all>
                <xsd:element ref="ns2:Gemeen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3:TaxKeywordTaxHTField" minOccurs="0"/>
                <xsd:element ref="ns3:TaxCatchAll" minOccurs="0"/>
                <xsd:element ref="ns2:Testtag" minOccurs="0"/>
                <xsd:element ref="ns2:MediaLengthInSeconds"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0870ed-99ca-4f16-9f44-f30c321321d6" elementFormDefault="qualified">
    <xsd:import namespace="http://schemas.microsoft.com/office/2006/documentManagement/types"/>
    <xsd:import namespace="http://schemas.microsoft.com/office/infopath/2007/PartnerControls"/>
    <xsd:element name="Gemeente" ma:index="2" nillable="true" ma:displayName="Gemeente" ma:internalName="Gemeente"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description=""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hidden="true" ma:internalName="MediaServiceKeyPoints" ma:readOnly="true">
      <xsd:simpleType>
        <xsd:restriction base="dms:Note"/>
      </xsd:simpleType>
    </xsd:element>
    <xsd:element name="Testtag" ma:index="24" nillable="true" ma:displayName="Testtag" ma:format="Dropdown" ma:internalName="Testtag">
      <xsd:complexType>
        <xsd:complexContent>
          <xsd:extension base="dms:MultiChoice">
            <xsd:sequence>
              <xsd:element name="Value" maxOccurs="unbounded" minOccurs="0" nillable="true">
                <xsd:simpleType>
                  <xsd:restriction base="dms:Choice">
                    <xsd:enumeration value="Ziekte"/>
                    <xsd:enumeration value="Plaag"/>
                    <xsd:enumeration value="Keuze 3"/>
                  </xsd:restriction>
                </xsd:simpleType>
              </xsd:element>
            </xsd:sequence>
          </xsd:extension>
        </xsd:complexContent>
      </xsd:complex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29432060-bb5d-4a38-ab04-9d22b0c508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44ab61-9d05-489c-b44d-bf73f6a6918d" elementFormDefault="qualified">
    <xsd:import namespace="http://schemas.microsoft.com/office/2006/documentManagement/types"/>
    <xsd:import namespace="http://schemas.microsoft.com/office/infopath/2007/PartnerControls"/>
    <xsd:element name="SharedWithUsers" ma:index="17"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hidden="true" ma:internalName="SharedWithDetails" ma:readOnly="true">
      <xsd:simpleType>
        <xsd:restriction base="dms:Note"/>
      </xsd:simpleType>
    </xsd:element>
    <xsd:element name="TaxKeywordTaxHTField" ma:index="22" nillable="true" ma:taxonomy="true" ma:internalName="TaxKeywordTaxHTField" ma:taxonomyFieldName="TaxKeyword" ma:displayName="Ondernemingstrefwoorden" ma:readOnly="false" ma:fieldId="{23f27201-bee3-471e-b2e7-b64fd8b7ca38}" ma:taxonomyMulti="true" ma:sspId="29432060-bb5d-4a38-ab04-9d22b0c50837"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eed49f06-7ef8-4ff5-a2be-6de4d486627f}" ma:internalName="TaxCatchAll" ma:readOnly="false" ma:showField="CatchAllData" ma:web="3d44ab61-9d05-489c-b44d-bf73f6a691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0870ed-99ca-4f16-9f44-f30c321321d6">
      <Terms xmlns="http://schemas.microsoft.com/office/infopath/2007/PartnerControls"/>
    </lcf76f155ced4ddcb4097134ff3c332f>
    <TaxCatchAll xmlns="3d44ab61-9d05-489c-b44d-bf73f6a6918d" xsi:nil="true"/>
    <Testtag xmlns="0a0870ed-99ca-4f16-9f44-f30c321321d6" xsi:nil="true"/>
    <TaxKeywordTaxHTField xmlns="3d44ab61-9d05-489c-b44d-bf73f6a6918d">
      <Terms xmlns="http://schemas.microsoft.com/office/infopath/2007/PartnerControls"/>
    </TaxKeywordTaxHTField>
    <Gemeente xmlns="0a0870ed-99ca-4f16-9f44-f30c321321d6" xsi:nil="true"/>
  </documentManagement>
</p:properties>
</file>

<file path=customXml/itemProps1.xml><?xml version="1.0" encoding="utf-8"?>
<ds:datastoreItem xmlns:ds="http://schemas.openxmlformats.org/officeDocument/2006/customXml" ds:itemID="{D86DC351-0B11-40F3-8899-12E71FE61FC6}">
  <ds:schemaRefs>
    <ds:schemaRef ds:uri="http://schemas.microsoft.com/sharepoint/v3/contenttype/forms"/>
  </ds:schemaRefs>
</ds:datastoreItem>
</file>

<file path=customXml/itemProps2.xml><?xml version="1.0" encoding="utf-8"?>
<ds:datastoreItem xmlns:ds="http://schemas.openxmlformats.org/officeDocument/2006/customXml" ds:itemID="{938F805C-1A45-4B4E-BC83-508121896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0870ed-99ca-4f16-9f44-f30c321321d6"/>
    <ds:schemaRef ds:uri="3d44ab61-9d05-489c-b44d-bf73f6a691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342DDA-2346-4E4D-9D55-41092FD5E4D0}">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3d44ab61-9d05-489c-b44d-bf73f6a6918d"/>
    <ds:schemaRef ds:uri="http://schemas.microsoft.com/office/infopath/2007/PartnerControls"/>
    <ds:schemaRef ds:uri="http://schemas.openxmlformats.org/package/2006/metadata/core-properties"/>
    <ds:schemaRef ds:uri="0a0870ed-99ca-4f16-9f44-f30c321321d6"/>
  </ds:schemaRefs>
</ds:datastoreItem>
</file>

<file path=docProps/app.xml><?xml version="1.0" encoding="utf-8"?>
<Properties xmlns="http://schemas.openxmlformats.org/officeDocument/2006/extended-properties" xmlns:vt="http://schemas.openxmlformats.org/officeDocument/2006/docPropsVTypes">
  <Template>PXL-NeXT Powerpoint Template</Template>
  <TotalTime>1442</TotalTime>
  <Words>2432</Words>
  <Application>Microsoft Macintosh PowerPoint</Application>
  <PresentationFormat>Breedbeeld</PresentationFormat>
  <Paragraphs>549</Paragraphs>
  <Slides>59</Slides>
  <Notes>46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59</vt:i4>
      </vt:variant>
    </vt:vector>
  </HeadingPairs>
  <TitlesOfParts>
    <vt:vector size="67" baseType="lpstr">
      <vt:lpstr>Amasis MT Pro Black</vt:lpstr>
      <vt:lpstr>Arial</vt:lpstr>
      <vt:lpstr>Arial Narrow</vt:lpstr>
      <vt:lpstr>Calibri</vt:lpstr>
      <vt:lpstr>FlandersArtSans-Bold</vt:lpstr>
      <vt:lpstr>Karla</vt:lpstr>
      <vt:lpstr>Spectral ExtraLight</vt:lpstr>
      <vt:lpstr>Kantoorthema</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dc:title>
  <dc:creator>Tom Swinnen</dc:creator>
  <cp:lastModifiedBy>Dirk Neirynck</cp:lastModifiedBy>
  <cp:revision>39</cp:revision>
  <dcterms:created xsi:type="dcterms:W3CDTF">2022-03-14T10:38:59Z</dcterms:created>
  <dcterms:modified xsi:type="dcterms:W3CDTF">2023-12-01T16:26:55Z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0x0101009DC21FAE354DC140A4F826E289069979</vt:lpwstr>
  </property>
  <property fmtid="{D5CDD505-2E9C-101B-9397-08002B2CF9AE}" pid="3" name="MediaServiceImageTags">
    <vt:lpwstr/>
  </property>
  <property fmtid="{D5CDD505-2E9C-101B-9397-08002B2CF9AE}" pid="4" name="MSIP_Label_f95379a6-efcb-4855-97e0-03c6be785496_Enabled">
    <vt:lpwstr>true</vt:lpwstr>
  </property>
  <property fmtid="{D5CDD505-2E9C-101B-9397-08002B2CF9AE}" pid="5" name="MSIP_Label_f95379a6-efcb-4855-97e0-03c6be785496_SetDate">
    <vt:lpwstr>2023-10-02T12:38:27Z</vt:lpwstr>
  </property>
  <property fmtid="{D5CDD505-2E9C-101B-9397-08002B2CF9AE}" pid="6" name="MSIP_Label_f95379a6-efcb-4855-97e0-03c6be785496_Method">
    <vt:lpwstr>Standard</vt:lpwstr>
  </property>
  <property fmtid="{D5CDD505-2E9C-101B-9397-08002B2CF9AE}" pid="7" name="MSIP_Label_f95379a6-efcb-4855-97e0-03c6be785496_Name">
    <vt:lpwstr>f95379a6-efcb-4855-97e0-03c6be785496</vt:lpwstr>
  </property>
  <property fmtid="{D5CDD505-2E9C-101B-9397-08002B2CF9AE}" pid="8" name="MSIP_Label_f95379a6-efcb-4855-97e0-03c6be785496_SiteId">
    <vt:lpwstr>0bff66c5-45db-46ed-8b81-87959e069b90</vt:lpwstr>
  </property>
  <property fmtid="{D5CDD505-2E9C-101B-9397-08002B2CF9AE}" pid="9" name="MSIP_Label_f95379a6-efcb-4855-97e0-03c6be785496_ActionId">
    <vt:lpwstr>f594d524-c219-4168-9b75-c076b8a10bd4</vt:lpwstr>
  </property>
  <property fmtid="{D5CDD505-2E9C-101B-9397-08002B2CF9AE}" pid="10" name="MSIP_Label_f95379a6-efcb-4855-97e0-03c6be785496_ContentBits">
    <vt:lpwstr>0</vt:lpwstr>
  </property>
</Properties>
</file>